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390" r:id="rId3"/>
    <p:sldId id="351" r:id="rId4"/>
    <p:sldId id="397" r:id="rId5"/>
    <p:sldId id="396" r:id="rId6"/>
    <p:sldId id="398" r:id="rId7"/>
    <p:sldId id="403" r:id="rId8"/>
    <p:sldId id="400" r:id="rId9"/>
    <p:sldId id="402" r:id="rId10"/>
    <p:sldId id="423" r:id="rId11"/>
    <p:sldId id="401" r:id="rId12"/>
    <p:sldId id="404" r:id="rId13"/>
    <p:sldId id="405" r:id="rId14"/>
    <p:sldId id="406" r:id="rId15"/>
    <p:sldId id="407" r:id="rId16"/>
    <p:sldId id="408" r:id="rId17"/>
    <p:sldId id="409" r:id="rId18"/>
    <p:sldId id="424" r:id="rId19"/>
    <p:sldId id="410" r:id="rId20"/>
    <p:sldId id="411" r:id="rId21"/>
    <p:sldId id="412" r:id="rId22"/>
    <p:sldId id="415" r:id="rId23"/>
    <p:sldId id="416" r:id="rId24"/>
    <p:sldId id="417" r:id="rId25"/>
    <p:sldId id="418" r:id="rId26"/>
    <p:sldId id="419" r:id="rId27"/>
    <p:sldId id="420" r:id="rId28"/>
    <p:sldId id="421" r:id="rId29"/>
    <p:sldId id="422" r:id="rId30"/>
    <p:sldId id="413" r:id="rId31"/>
    <p:sldId id="414" r:id="rId32"/>
    <p:sldId id="425" r:id="rId33"/>
    <p:sldId id="426" r:id="rId34"/>
    <p:sldId id="427" r:id="rId35"/>
    <p:sldId id="428" r:id="rId36"/>
    <p:sldId id="429" r:id="rId37"/>
    <p:sldId id="430" r:id="rId38"/>
    <p:sldId id="431" r:id="rId39"/>
    <p:sldId id="433" r:id="rId40"/>
    <p:sldId id="432" r:id="rId41"/>
    <p:sldId id="434" r:id="rId42"/>
    <p:sldId id="435" r:id="rId43"/>
    <p:sldId id="436" r:id="rId44"/>
    <p:sldId id="437" r:id="rId45"/>
    <p:sldId id="438" r:id="rId46"/>
    <p:sldId id="439" r:id="rId47"/>
    <p:sldId id="440" r:id="rId48"/>
    <p:sldId id="441" r:id="rId49"/>
    <p:sldId id="442" r:id="rId50"/>
    <p:sldId id="267"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F"/>
    <a:srgbClr val="B1B9C0"/>
    <a:srgbClr val="D5D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37F56B1-993F-4F36-93E4-1E5C2CD51226}" styleName="">
    <a:tblBg/>
    <a:wholeTbl>
      <a:tcTxStyle b="off" i="off">
        <a:font>
          <a:latin typeface="Helvetica"/>
          <a:ea typeface="Helvetica"/>
          <a:cs typeface="Helvetica"/>
        </a:font>
        <a:srgbClr val="0454D9"/>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4F4F4"/>
          </a:solidFill>
        </a:fill>
      </a:tcStyle>
    </a:wholeTbl>
    <a:band2H>
      <a:tcTxStyle/>
      <a:tcStyle>
        <a:tcBdr/>
        <a:fill>
          <a:solidFill>
            <a:srgbClr val="797A7C">
              <a:alpha val="30000"/>
            </a:srgbClr>
          </a:solidFill>
        </a:fill>
      </a:tcStyle>
    </a:band2H>
    <a:firstCol>
      <a:tcTxStyle b="off" i="off">
        <a:font>
          <a:latin typeface="Helvetica"/>
          <a:ea typeface="Helvetica"/>
          <a:cs typeface="Helvetic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B4B4B4"/>
              </a:solidFill>
              <a:prstDash val="solid"/>
              <a:miter lim="400000"/>
            </a:ln>
          </a:insideV>
        </a:tcBdr>
        <a:fill>
          <a:solidFill>
            <a:srgbClr val="D8D7DF"/>
          </a:solidFill>
        </a:fill>
      </a:tcStyle>
    </a:firstCol>
    <a:lastRow>
      <a:tcTxStyle b="on" i="off">
        <a:font>
          <a:latin typeface="Helvetica"/>
          <a:ea typeface="Helvetica"/>
          <a:cs typeface="Helvetica"/>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97A4AD"/>
          </a:solidFill>
        </a:fill>
      </a:tcStyle>
    </a:lastRow>
    <a:firstRow>
      <a:tcTxStyle b="off"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B4B4B4"/>
              </a:solidFill>
              <a:prstDash val="solid"/>
              <a:miter lim="400000"/>
            </a:ln>
          </a:insideH>
          <a:insideV>
            <a:ln w="12700" cap="flat">
              <a:solidFill>
                <a:srgbClr val="FFFFFF"/>
              </a:solidFill>
              <a:prstDash val="solid"/>
              <a:miter lim="400000"/>
            </a:ln>
          </a:insideV>
        </a:tcBdr>
        <a:fill>
          <a:solidFill>
            <a:srgbClr val="0454D9"/>
          </a:solidFill>
        </a:fill>
      </a:tcStyle>
    </a:firstRow>
  </a:tblStyle>
  <a:tblStyle styleId="{38A9EDBE-A88A-48F5-B2E4-888D4BF599B3}" styleName="">
    <a:tblBg/>
    <a:wholeTbl>
      <a:tcTxStyle b="off" i="off">
        <a:font>
          <a:latin typeface="Helvetica Neue Medium"/>
          <a:ea typeface="Helvetica Neue Medium"/>
          <a:cs typeface="Helvetica Neue Medium"/>
        </a:font>
        <a:srgbClr val="0252D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E2E4E5">
              <a:alpha val="54527"/>
            </a:srgbClr>
          </a:solidFill>
        </a:fill>
      </a:tcStyle>
    </a:band2H>
    <a:firstCol>
      <a:tcTxStyle b="off" i="off">
        <a:font>
          <a:latin typeface="Helvetica"/>
          <a:ea typeface="Helvetica"/>
          <a:cs typeface="Helvetica"/>
        </a:font>
        <a:srgbClr val="000000"/>
      </a:tcTxStyle>
      <a:tcStyle>
        <a:tcBdr>
          <a:left>
            <a:ln w="12700" cap="flat">
              <a:noFill/>
              <a:miter lim="400000"/>
            </a:ln>
          </a:left>
          <a:right>
            <a:ln w="6350" cap="flat">
              <a:solidFill>
                <a:srgbClr val="60606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AED"/>
          </a:solidFill>
        </a:fill>
      </a:tcStyle>
    </a:firstCol>
    <a:lastRow>
      <a:tcTxStyle b="on"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6060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6350" cap="flat">
              <a:solidFill>
                <a:srgbClr val="606060"/>
              </a:solidFill>
              <a:prstDash val="solid"/>
              <a:miter lim="400000"/>
            </a:ln>
          </a:bottom>
          <a:insideH>
            <a:ln w="12700" cap="flat">
              <a:noFill/>
              <a:miter lim="400000"/>
            </a:ln>
          </a:insideH>
          <a:insideV>
            <a:ln w="12700" cap="flat">
              <a:noFill/>
              <a:miter lim="400000"/>
            </a:ln>
          </a:insideV>
        </a:tcBdr>
        <a:fill>
          <a:solidFill>
            <a:srgbClr val="0252D8"/>
          </a:solidFill>
        </a:fill>
      </a:tcStyle>
    </a:firstRow>
  </a:tblStyle>
  <a:tblStyle styleId="{FF4B6028-FCBE-401A-A1A8-659DC9DE68E8}" styleName="">
    <a:tblBg/>
    <a:wholeTbl>
      <a:tcTxStyle b="off" i="off">
        <a:font>
          <a:latin typeface="Helvetica Neue Medium"/>
          <a:ea typeface="Helvetica Neue Medium"/>
          <a:cs typeface="Helvetica Neue Medium"/>
        </a:font>
        <a:srgbClr val="000000"/>
      </a:tcTxStyle>
      <a:tcStyle>
        <a:tcBdr>
          <a:left>
            <a:ln w="12700" cap="flat">
              <a:solidFill>
                <a:srgbClr val="C0C0C0"/>
              </a:solidFill>
              <a:prstDash val="solid"/>
              <a:miter lim="400000"/>
            </a:ln>
          </a:left>
          <a:right>
            <a:ln w="12700" cap="flat">
              <a:solidFill>
                <a:srgbClr val="C0C0C0"/>
              </a:solidFill>
              <a:prstDash val="solid"/>
              <a:miter lim="400000"/>
            </a:ln>
          </a:right>
          <a:top>
            <a:ln w="3175" cap="flat">
              <a:solidFill>
                <a:srgbClr val="C0C0C0"/>
              </a:solidFill>
              <a:prstDash val="solid"/>
              <a:miter lim="400000"/>
            </a:ln>
          </a:top>
          <a:bottom>
            <a:ln w="3175" cap="flat">
              <a:solidFill>
                <a:srgbClr val="C0C0C0"/>
              </a:solidFill>
              <a:prstDash val="solid"/>
              <a:miter lim="400000"/>
            </a:ln>
          </a:bottom>
          <a:insideH>
            <a:ln w="3175"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EBEAED">
              <a:alpha val="58913"/>
            </a:srgbClr>
          </a:solidFill>
        </a:fill>
      </a:tcStyle>
    </a:band2H>
    <a:firstCol>
      <a:tcTxStyle b="off" i="off">
        <a:font>
          <a:latin typeface="Helvetica"/>
          <a:ea typeface="Helvetica"/>
          <a:cs typeface="Helvetica"/>
        </a:font>
        <a:srgbClr val="000000"/>
      </a:tcTxStyle>
      <a:tcStyle>
        <a:tcBdr>
          <a:left>
            <a:ln w="6350" cap="flat">
              <a:solidFill>
                <a:srgbClr val="A0A0A0"/>
              </a:solidFill>
              <a:prstDash val="solid"/>
              <a:miter lim="400000"/>
            </a:ln>
          </a:left>
          <a:right>
            <a:ln w="25400" cap="flat">
              <a:solidFill>
                <a:srgbClr val="D8D7DF"/>
              </a:solidFill>
              <a:prstDash val="solid"/>
              <a:miter lim="400000"/>
            </a:ln>
          </a:right>
          <a:top>
            <a:ln w="3175" cap="flat">
              <a:solidFill>
                <a:srgbClr val="A0A0A0"/>
              </a:solidFill>
              <a:prstDash val="solid"/>
              <a:miter lim="400000"/>
            </a:ln>
          </a:top>
          <a:bottom>
            <a:ln w="3175" cap="flat">
              <a:solidFill>
                <a:srgbClr val="A0A0A0"/>
              </a:solidFill>
              <a:prstDash val="solid"/>
              <a:miter lim="400000"/>
            </a:ln>
          </a:bottom>
          <a:insideH>
            <a:ln w="3175" cap="flat">
              <a:solidFill>
                <a:srgbClr val="A0A0A0"/>
              </a:solidFill>
              <a:prstDash val="solid"/>
              <a:miter lim="400000"/>
            </a:ln>
          </a:insideH>
          <a:insideV>
            <a:ln w="3175" cap="flat">
              <a:solidFill>
                <a:srgbClr val="A0A0A0"/>
              </a:solidFill>
              <a:prstDash val="solid"/>
              <a:miter lim="400000"/>
            </a:ln>
          </a:insideV>
        </a:tcBdr>
        <a:fill>
          <a:noFill/>
        </a:fill>
      </a:tcStyle>
    </a:firstCol>
    <a:lastRow>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25400" cap="flat">
              <a:solidFill>
                <a:srgbClr val="97A4AD"/>
              </a:solidFill>
              <a:prstDash val="solid"/>
              <a:miter lim="400000"/>
            </a:ln>
          </a:top>
          <a:bottom>
            <a:ln w="6350" cap="flat">
              <a:solidFill>
                <a:srgbClr val="A0A0A0"/>
              </a:solidFill>
              <a:prstDash val="solid"/>
              <a:miter lim="400000"/>
            </a:ln>
          </a:bottom>
          <a:insideH>
            <a:ln w="6350" cap="flat">
              <a:solidFill>
                <a:srgbClr val="A0A0A0"/>
              </a:solidFill>
              <a:prstDash val="solid"/>
              <a:miter lim="400000"/>
            </a:ln>
          </a:insideH>
          <a:insideV>
            <a:ln w="12700" cap="flat">
              <a:noFill/>
              <a:miter lim="400000"/>
            </a:ln>
          </a:insideV>
        </a:tcBdr>
        <a:fill>
          <a:no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6350" cap="flat">
              <a:solidFill>
                <a:srgbClr val="A0A0A0"/>
              </a:solidFill>
              <a:prstDash val="solid"/>
              <a:miter lim="400000"/>
            </a:ln>
          </a:top>
          <a:bottom>
            <a:ln w="9525" cap="flat">
              <a:solidFill>
                <a:srgbClr val="929292"/>
              </a:solidFill>
              <a:prstDash val="solid"/>
              <a:miter lim="400000"/>
            </a:ln>
          </a:bottom>
          <a:insideH>
            <a:ln w="3175" cap="flat">
              <a:solidFill>
                <a:srgbClr val="A0A0A0"/>
              </a:solidFill>
              <a:prstDash val="solid"/>
              <a:miter lim="400000"/>
            </a:ln>
          </a:insideH>
          <a:insideV>
            <a:ln w="12700" cap="flat">
              <a:noFill/>
              <a:miter lim="400000"/>
            </a:ln>
          </a:insideV>
        </a:tcBdr>
        <a:fill>
          <a:solidFill>
            <a:srgbClr val="0252D8"/>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6"/>
    <p:restoredTop sz="97155"/>
  </p:normalViewPr>
  <p:slideViewPr>
    <p:cSldViewPr snapToGrid="0" snapToObjects="1">
      <p:cViewPr varScale="1">
        <p:scale>
          <a:sx n="61" d="100"/>
          <a:sy n="61" d="100"/>
        </p:scale>
        <p:origin x="32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6" d="100"/>
          <a:sy n="146" d="100"/>
        </p:scale>
        <p:origin x="36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143000" y="685800"/>
            <a:ext cx="4572000" cy="3429000"/>
          </a:xfrm>
          <a:prstGeom prst="rect">
            <a:avLst/>
          </a:prstGeom>
        </p:spPr>
        <p:txBody>
          <a:bodyPr/>
          <a:lstStyle/>
          <a:p>
            <a:endParaRPr/>
          </a:p>
        </p:txBody>
      </p:sp>
      <p:sp>
        <p:nvSpPr>
          <p:cNvPr id="213" name="Shape 21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2656120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429364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824172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484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149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5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64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4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封面-纯色">
    <p:bg>
      <p:bgPr>
        <a:solidFill>
          <a:srgbClr val="0052D9"/>
        </a:solidFill>
        <a:effectLst/>
      </p:bgPr>
    </p:bg>
    <p:spTree>
      <p:nvGrpSpPr>
        <p:cNvPr id="1" name=""/>
        <p:cNvGrpSpPr/>
        <p:nvPr/>
      </p:nvGrpSpPr>
      <p:grpSpPr>
        <a:xfrm>
          <a:off x="0" y="0"/>
          <a:ext cx="0" cy="0"/>
          <a:chOff x="0" y="0"/>
          <a:chExt cx="0" cy="0"/>
        </a:xfrm>
      </p:grpSpPr>
      <p:pic>
        <p:nvPicPr>
          <p:cNvPr id="14" name="2-01.png" descr="2-01.png"/>
          <p:cNvPicPr>
            <a:picLocks noChangeAspect="1"/>
          </p:cNvPicPr>
          <p:nvPr/>
        </p:nvPicPr>
        <p:blipFill>
          <a:blip r:embed="rId2"/>
          <a:stretch>
            <a:fillRect/>
          </a:stretch>
        </p:blipFill>
        <p:spPr>
          <a:xfrm>
            <a:off x="8585" y="-1"/>
            <a:ext cx="24366829" cy="13716001"/>
          </a:xfrm>
          <a:prstGeom prst="rect">
            <a:avLst/>
          </a:prstGeom>
          <a:ln w="12700">
            <a:miter lim="400000"/>
          </a:ln>
        </p:spPr>
      </p:pic>
      <p:pic>
        <p:nvPicPr>
          <p:cNvPr id="15" name="图像" descr="图像"/>
          <p:cNvPicPr>
            <a:picLocks noChangeAspect="1"/>
          </p:cNvPicPr>
          <p:nvPr/>
        </p:nvPicPr>
        <p:blipFill>
          <a:blip r:embed="rId3"/>
          <a:stretch>
            <a:fillRect/>
          </a:stretch>
        </p:blipFill>
        <p:spPr>
          <a:xfrm>
            <a:off x="256622" y="13230896"/>
            <a:ext cx="415398" cy="353132"/>
          </a:xfrm>
          <a:prstGeom prst="rect">
            <a:avLst/>
          </a:prstGeom>
          <a:ln w="12700">
            <a:miter lim="400000"/>
          </a:ln>
        </p:spPr>
      </p:pic>
      <p:sp>
        <p:nvSpPr>
          <p:cNvPr id="16" name="标题文本"/>
          <p:cNvSpPr txBox="1">
            <a:spLocks noGrp="1"/>
          </p:cNvSpPr>
          <p:nvPr>
            <p:ph type="title" hasCustomPrompt="1"/>
          </p:nvPr>
        </p:nvSpPr>
        <p:spPr>
          <a:xfrm>
            <a:off x="2030147" y="160767"/>
            <a:ext cx="20611572" cy="10989932"/>
          </a:xfrm>
          <a:prstGeom prst="rect">
            <a:avLst/>
          </a:prstGeom>
        </p:spPr>
        <p:txBody>
          <a:bodyPr/>
          <a:lstStyle>
            <a:lvl1pPr>
              <a:defRPr/>
            </a:lvl1pPr>
          </a:lstStyle>
          <a:p>
            <a:r>
              <a:rPr lang="en-US" dirty="0" err="1"/>
              <a:t>Dwqdwqd</a:t>
            </a:r>
            <a:r>
              <a:rPr lang="en-US" dirty="0"/>
              <a:t> </a:t>
            </a:r>
            <a:r>
              <a:rPr dirty="0" err="1"/>
              <a:t>标题文本</a:t>
            </a:r>
            <a:endParaRPr dirty="0"/>
          </a:p>
        </p:txBody>
      </p:sp>
      <p:sp>
        <p:nvSpPr>
          <p:cNvPr id="17" name="矩形"/>
          <p:cNvSpPr/>
          <p:nvPr/>
        </p:nvSpPr>
        <p:spPr>
          <a:xfrm>
            <a:off x="-10518" y="13086291"/>
            <a:ext cx="24405036" cy="26856"/>
          </a:xfrm>
          <a:prstGeom prst="rect">
            <a:avLst/>
          </a:prstGeom>
          <a:solidFill>
            <a:srgbClr val="00CCFF"/>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sp>
        <p:nvSpPr>
          <p:cNvPr id="18"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空白页-黑">
    <p:bg>
      <p:bgPr>
        <a:solidFill>
          <a:srgbClr val="000000"/>
        </a:solidFill>
        <a:effectLst/>
      </p:bgPr>
    </p:bg>
    <p:spTree>
      <p:nvGrpSpPr>
        <p:cNvPr id="1" name=""/>
        <p:cNvGrpSpPr/>
        <p:nvPr/>
      </p:nvGrpSpPr>
      <p:grpSpPr>
        <a:xfrm>
          <a:off x="0" y="0"/>
          <a:ext cx="0" cy="0"/>
          <a:chOff x="0" y="0"/>
          <a:chExt cx="0" cy="0"/>
        </a:xfrm>
      </p:grpSpPr>
      <p:sp>
        <p:nvSpPr>
          <p:cNvPr id="166"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
        <p:nvSpPr>
          <p:cNvPr id="167"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FFFFFF">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pic>
        <p:nvPicPr>
          <p:cNvPr id="168" name="Page.png" descr="Page.pn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空白页-灰">
    <p:spTree>
      <p:nvGrpSpPr>
        <p:cNvPr id="1" name=""/>
        <p:cNvGrpSpPr/>
        <p:nvPr/>
      </p:nvGrpSpPr>
      <p:grpSpPr>
        <a:xfrm>
          <a:off x="0" y="0"/>
          <a:ext cx="0" cy="0"/>
          <a:chOff x="0" y="0"/>
          <a:chExt cx="0" cy="0"/>
        </a:xfrm>
      </p:grpSpPr>
      <p:sp>
        <p:nvSpPr>
          <p:cNvPr id="1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6"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177" name="矩形"/>
          <p:cNvSpPr/>
          <p:nvPr/>
        </p:nvSpPr>
        <p:spPr>
          <a:xfrm>
            <a:off x="-10518" y="13086291"/>
            <a:ext cx="24405036" cy="26856"/>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pic>
        <p:nvPicPr>
          <p:cNvPr id="178" name="Page.png" descr="Page.pn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页-腾讯蓝">
    <p:bg>
      <p:bgPr>
        <a:solidFill>
          <a:srgbClr val="0252D8"/>
        </a:solidFill>
        <a:effectLst/>
      </p:bgPr>
    </p:bg>
    <p:spTree>
      <p:nvGrpSpPr>
        <p:cNvPr id="1" name=""/>
        <p:cNvGrpSpPr/>
        <p:nvPr/>
      </p:nvGrpSpPr>
      <p:grpSpPr>
        <a:xfrm>
          <a:off x="0" y="0"/>
          <a:ext cx="0" cy="0"/>
          <a:chOff x="0" y="0"/>
          <a:chExt cx="0" cy="0"/>
        </a:xfrm>
      </p:grpSpPr>
      <p:sp>
        <p:nvSpPr>
          <p:cNvPr id="185" name="矩形"/>
          <p:cNvSpPr/>
          <p:nvPr/>
        </p:nvSpPr>
        <p:spPr>
          <a:xfrm>
            <a:off x="-10518" y="13086291"/>
            <a:ext cx="24384001" cy="642343"/>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sp>
        <p:nvSpPr>
          <p:cNvPr id="186" name="幻灯片编号"/>
          <p:cNvSpPr txBox="1">
            <a:spLocks noGrp="1"/>
          </p:cNvSpPr>
          <p:nvPr>
            <p:ph type="sldNum" sz="quarter" idx="2"/>
          </p:nvPr>
        </p:nvSpPr>
        <p:spPr>
          <a:xfrm>
            <a:off x="-10518" y="13172512"/>
            <a:ext cx="24384001" cy="469901"/>
          </a:xfrm>
          <a:prstGeom prst="rect">
            <a:avLst/>
          </a:prstGeom>
        </p:spPr>
        <p:txBody>
          <a:bodyPr/>
          <a:lstStyle/>
          <a:p>
            <a:fld id="{86CB4B4D-7CA3-9044-876B-883B54F8677D}" type="slidenum">
              <a:t>‹#›</a:t>
            </a:fld>
            <a:endParaRPr/>
          </a:p>
        </p:txBody>
      </p:sp>
      <p:sp>
        <p:nvSpPr>
          <p:cNvPr id="187"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FFFFFF">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pic>
        <p:nvPicPr>
          <p:cNvPr id="188" name="Page.png" descr="Page.pn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结束页">
    <p:bg>
      <p:bgPr>
        <a:solidFill>
          <a:srgbClr val="0252D8"/>
        </a:solidFill>
        <a:effectLst/>
      </p:bgPr>
    </p:bg>
    <p:spTree>
      <p:nvGrpSpPr>
        <p:cNvPr id="1" name=""/>
        <p:cNvGrpSpPr/>
        <p:nvPr/>
      </p:nvGrpSpPr>
      <p:grpSpPr>
        <a:xfrm>
          <a:off x="0" y="0"/>
          <a:ext cx="0" cy="0"/>
          <a:chOff x="0" y="0"/>
          <a:chExt cx="0" cy="0"/>
        </a:xfrm>
      </p:grpSpPr>
      <p:pic>
        <p:nvPicPr>
          <p:cNvPr id="195" name="图像" descr="图像"/>
          <p:cNvPicPr>
            <a:picLocks noChangeAspect="1"/>
          </p:cNvPicPr>
          <p:nvPr/>
        </p:nvPicPr>
        <p:blipFill>
          <a:blip r:embed="rId2"/>
          <a:stretch>
            <a:fillRect/>
          </a:stretch>
        </p:blipFill>
        <p:spPr>
          <a:xfrm>
            <a:off x="10515914" y="1030700"/>
            <a:ext cx="3352172" cy="450554"/>
          </a:xfrm>
          <a:prstGeom prst="rect">
            <a:avLst/>
          </a:prstGeom>
          <a:ln w="12700">
            <a:miter lim="400000"/>
          </a:ln>
        </p:spPr>
      </p:pic>
      <p:sp>
        <p:nvSpPr>
          <p:cNvPr id="196" name="Thanks"/>
          <p:cNvSpPr txBox="1"/>
          <p:nvPr/>
        </p:nvSpPr>
        <p:spPr>
          <a:xfrm>
            <a:off x="6648704" y="4633383"/>
            <a:ext cx="11340593" cy="4737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8000" spc="-1400">
                <a:solidFill>
                  <a:srgbClr val="FFFFFF"/>
                </a:solidFill>
                <a:latin typeface="+mn-lt"/>
                <a:ea typeface="+mn-ea"/>
                <a:cs typeface="+mn-cs"/>
                <a:sym typeface="TTTGBMedium"/>
              </a:defRPr>
            </a:lvl1pPr>
          </a:lstStyle>
          <a:p>
            <a:r>
              <a:t>Thanks</a:t>
            </a:r>
          </a:p>
        </p:txBody>
      </p:sp>
      <p:sp>
        <p:nvSpPr>
          <p:cNvPr id="197" name="幻灯片编号"/>
          <p:cNvSpPr txBox="1">
            <a:spLocks noGrp="1"/>
          </p:cNvSpPr>
          <p:nvPr>
            <p:ph type="sldNum" sz="quarter" idx="2"/>
          </p:nvPr>
        </p:nvSpPr>
        <p:spPr>
          <a:xfrm>
            <a:off x="-10518"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结束页-带纹理">
    <p:bg>
      <p:bgPr>
        <a:solidFill>
          <a:srgbClr val="0052D9"/>
        </a:solidFill>
        <a:effectLst/>
      </p:bgPr>
    </p:bg>
    <p:spTree>
      <p:nvGrpSpPr>
        <p:cNvPr id="1" name=""/>
        <p:cNvGrpSpPr/>
        <p:nvPr/>
      </p:nvGrpSpPr>
      <p:grpSpPr>
        <a:xfrm>
          <a:off x="0" y="0"/>
          <a:ext cx="0" cy="0"/>
          <a:chOff x="0" y="0"/>
          <a:chExt cx="0" cy="0"/>
        </a:xfrm>
      </p:grpSpPr>
      <p:pic>
        <p:nvPicPr>
          <p:cNvPr id="204" name="1-01.png" descr="1-01.png"/>
          <p:cNvPicPr>
            <a:picLocks noChangeAspect="1"/>
          </p:cNvPicPr>
          <p:nvPr/>
        </p:nvPicPr>
        <p:blipFill>
          <a:blip r:embed="rId2"/>
          <a:stretch>
            <a:fillRect/>
          </a:stretch>
        </p:blipFill>
        <p:spPr>
          <a:xfrm>
            <a:off x="8585" y="0"/>
            <a:ext cx="24366829" cy="13716000"/>
          </a:xfrm>
          <a:prstGeom prst="rect">
            <a:avLst/>
          </a:prstGeom>
          <a:ln w="12700">
            <a:miter lim="400000"/>
          </a:ln>
        </p:spPr>
      </p:pic>
      <p:sp>
        <p:nvSpPr>
          <p:cNvPr id="205" name="Thanks"/>
          <p:cNvSpPr txBox="1"/>
          <p:nvPr/>
        </p:nvSpPr>
        <p:spPr>
          <a:xfrm>
            <a:off x="1122976" y="3331633"/>
            <a:ext cx="9441687" cy="36420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l">
              <a:defRPr sz="23000" spc="-1150">
                <a:solidFill>
                  <a:srgbClr val="FFFFFF"/>
                </a:solidFill>
                <a:latin typeface="+mn-lt"/>
                <a:ea typeface="+mn-ea"/>
                <a:cs typeface="+mn-cs"/>
                <a:sym typeface="TTTGBMedium"/>
              </a:defRPr>
            </a:lvl1pPr>
          </a:lstStyle>
          <a:p>
            <a:r>
              <a:rPr dirty="0">
                <a:latin typeface="腾讯体 W7" panose="020C08030202040F0204" pitchFamily="34" charset="-122"/>
                <a:ea typeface="腾讯体 W7" panose="020C08030202040F0204" pitchFamily="34" charset="-122"/>
              </a:rPr>
              <a:t>Thanks</a:t>
            </a:r>
          </a:p>
        </p:txBody>
      </p:sp>
      <p:sp>
        <p:nvSpPr>
          <p:cNvPr id="206"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FD6EC-9A45-7A46-92B0-C93FB4238E3D}"/>
              </a:ext>
            </a:extLst>
          </p:cNvPr>
          <p:cNvSpPr>
            <a:spLocks noGrp="1"/>
          </p:cNvSpPr>
          <p:nvPr>
            <p:ph type="ctrTitle"/>
          </p:nvPr>
        </p:nvSpPr>
        <p:spPr>
          <a:xfrm>
            <a:off x="3048000" y="2244726"/>
            <a:ext cx="18288000" cy="4775200"/>
          </a:xfrm>
        </p:spPr>
        <p:txBody>
          <a:bodyPr anchor="b"/>
          <a:lstStyle>
            <a:lvl1pPr algn="ctr">
              <a:defRPr sz="12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EF14FB69-2267-9741-BC43-67AA7C1A969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5EA0369-7F5D-0B4B-8F1D-EFD89C59776F}"/>
              </a:ext>
            </a:extLst>
          </p:cNvPr>
          <p:cNvSpPr>
            <a:spLocks noGrp="1"/>
          </p:cNvSpPr>
          <p:nvPr>
            <p:ph type="dt" sz="half" idx="10"/>
          </p:nvPr>
        </p:nvSpPr>
        <p:spPr/>
        <p:txBody>
          <a:bodyPr/>
          <a:lstStyle/>
          <a:p>
            <a:fld id="{2D3D2D57-74B9-934B-8E97-7508F8C2029F}" type="datetimeFigureOut">
              <a:rPr kumimoji="1" lang="zh-CN" altLang="en-US" smtClean="0"/>
              <a:t>2021/11/12</a:t>
            </a:fld>
            <a:endParaRPr kumimoji="1" lang="zh-CN" altLang="en-US"/>
          </a:p>
        </p:txBody>
      </p:sp>
      <p:sp>
        <p:nvSpPr>
          <p:cNvPr id="5" name="页脚占位符 4">
            <a:extLst>
              <a:ext uri="{FF2B5EF4-FFF2-40B4-BE49-F238E27FC236}">
                <a16:creationId xmlns:a16="http://schemas.microsoft.com/office/drawing/2014/main" id="{C12F4214-645A-854E-89C6-7D14F80ACC7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40F7AA6-55C1-2849-9149-E6B464CAF247}"/>
              </a:ext>
            </a:extLst>
          </p:cNvPr>
          <p:cNvSpPr>
            <a:spLocks noGrp="1"/>
          </p:cNvSpPr>
          <p:nvPr>
            <p:ph type="sldNum" sz="quarter" idx="12"/>
          </p:nvPr>
        </p:nvSpPr>
        <p:spPr/>
        <p:txBody>
          <a:bodyPr/>
          <a:lstStyle/>
          <a:p>
            <a:fld id="{38F9971A-A1BF-9049-8DB6-91C3EC2A5FEA}" type="slidenum">
              <a:rPr kumimoji="1" lang="zh-CN" altLang="en-US" smtClean="0"/>
              <a:t>‹#›</a:t>
            </a:fld>
            <a:endParaRPr kumimoji="1" lang="zh-CN" altLang="en-US"/>
          </a:p>
        </p:txBody>
      </p:sp>
    </p:spTree>
    <p:extLst>
      <p:ext uri="{BB962C8B-B14F-4D97-AF65-F5344CB8AC3E}">
        <p14:creationId xmlns:p14="http://schemas.microsoft.com/office/powerpoint/2010/main" val="10394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封面-近景">
    <p:bg>
      <p:bgPr>
        <a:solidFill>
          <a:srgbClr val="0052D9"/>
        </a:solidFill>
        <a:effectLst/>
      </p:bgPr>
    </p:bg>
    <p:spTree>
      <p:nvGrpSpPr>
        <p:cNvPr id="1" name=""/>
        <p:cNvGrpSpPr/>
        <p:nvPr/>
      </p:nvGrpSpPr>
      <p:grpSpPr>
        <a:xfrm>
          <a:off x="0" y="0"/>
          <a:ext cx="0" cy="0"/>
          <a:chOff x="0" y="0"/>
          <a:chExt cx="0" cy="0"/>
        </a:xfrm>
      </p:grpSpPr>
      <p:pic>
        <p:nvPicPr>
          <p:cNvPr id="25" name="1-01.png" descr="1-01.png"/>
          <p:cNvPicPr>
            <a:picLocks noChangeAspect="1"/>
          </p:cNvPicPr>
          <p:nvPr/>
        </p:nvPicPr>
        <p:blipFill>
          <a:blip r:embed="rId2"/>
          <a:stretch>
            <a:fillRect/>
          </a:stretch>
        </p:blipFill>
        <p:spPr>
          <a:xfrm>
            <a:off x="8585" y="0"/>
            <a:ext cx="24366829" cy="13716000"/>
          </a:xfrm>
          <a:prstGeom prst="rect">
            <a:avLst/>
          </a:prstGeom>
          <a:ln w="12700">
            <a:miter lim="400000"/>
          </a:ln>
        </p:spPr>
      </p:pic>
      <p:sp>
        <p:nvSpPr>
          <p:cNvPr id="26" name="标题文本"/>
          <p:cNvSpPr txBox="1">
            <a:spLocks noGrp="1"/>
          </p:cNvSpPr>
          <p:nvPr>
            <p:ph type="title"/>
          </p:nvPr>
        </p:nvSpPr>
        <p:spPr>
          <a:xfrm>
            <a:off x="1390914" y="4525334"/>
            <a:ext cx="20611572" cy="6400073"/>
          </a:xfrm>
          <a:prstGeom prst="rect">
            <a:avLst/>
          </a:prstGeom>
        </p:spPr>
        <p:txBody>
          <a:bodyPr anchor="t"/>
          <a:lstStyle>
            <a:lvl1pPr algn="l">
              <a:defRPr sz="14000" b="0"/>
            </a:lvl1pPr>
          </a:lstStyle>
          <a:p>
            <a:r>
              <a:t>标题文本</a:t>
            </a:r>
          </a:p>
        </p:txBody>
      </p:sp>
      <p:sp>
        <p:nvSpPr>
          <p:cNvPr id="27" name="正文级别 1…"/>
          <p:cNvSpPr txBox="1">
            <a:spLocks noGrp="1"/>
          </p:cNvSpPr>
          <p:nvPr>
            <p:ph type="body" sz="quarter" idx="1"/>
          </p:nvPr>
        </p:nvSpPr>
        <p:spPr>
          <a:xfrm>
            <a:off x="1886214" y="7922485"/>
            <a:ext cx="20611572" cy="1267487"/>
          </a:xfrm>
          <a:prstGeom prst="rect">
            <a:avLst/>
          </a:prstGeom>
        </p:spPr>
        <p:txBody>
          <a:bodyPr/>
          <a:lstStyle>
            <a:lvl1pPr marL="0" indent="0">
              <a:lnSpc>
                <a:spcPct val="100000"/>
              </a:lnSpc>
              <a:spcBef>
                <a:spcPts val="0"/>
              </a:spcBef>
              <a:buSzTx/>
              <a:buNone/>
              <a:defRPr sz="6400">
                <a:solidFill>
                  <a:srgbClr val="FFFFFF"/>
                </a:solidFill>
                <a:latin typeface="+mn-lt"/>
                <a:ea typeface="+mn-ea"/>
                <a:cs typeface="+mn-cs"/>
                <a:sym typeface="TTTGBMedium"/>
              </a:defRPr>
            </a:lvl1pPr>
            <a:lvl2pPr marL="0" indent="228600">
              <a:lnSpc>
                <a:spcPct val="100000"/>
              </a:lnSpc>
              <a:spcBef>
                <a:spcPts val="0"/>
              </a:spcBef>
              <a:buSzTx/>
              <a:buNone/>
              <a:defRPr sz="6400">
                <a:solidFill>
                  <a:srgbClr val="FFFFFF"/>
                </a:solidFill>
                <a:latin typeface="+mn-lt"/>
                <a:ea typeface="+mn-ea"/>
                <a:cs typeface="+mn-cs"/>
                <a:sym typeface="TTTGBMedium"/>
              </a:defRPr>
            </a:lvl2pPr>
            <a:lvl3pPr marL="0" indent="457200">
              <a:lnSpc>
                <a:spcPct val="100000"/>
              </a:lnSpc>
              <a:spcBef>
                <a:spcPts val="0"/>
              </a:spcBef>
              <a:buSzTx/>
              <a:buNone/>
              <a:defRPr sz="6400">
                <a:solidFill>
                  <a:srgbClr val="FFFFFF"/>
                </a:solidFill>
                <a:latin typeface="+mn-lt"/>
                <a:ea typeface="+mn-ea"/>
                <a:cs typeface="+mn-cs"/>
                <a:sym typeface="TTTGBMedium"/>
              </a:defRPr>
            </a:lvl3pPr>
            <a:lvl4pPr marL="0" indent="685800">
              <a:lnSpc>
                <a:spcPct val="100000"/>
              </a:lnSpc>
              <a:spcBef>
                <a:spcPts val="0"/>
              </a:spcBef>
              <a:buSzTx/>
              <a:buNone/>
              <a:defRPr sz="6400">
                <a:solidFill>
                  <a:srgbClr val="FFFFFF"/>
                </a:solidFill>
                <a:latin typeface="+mn-lt"/>
                <a:ea typeface="+mn-ea"/>
                <a:cs typeface="+mn-cs"/>
                <a:sym typeface="TTTGBMedium"/>
              </a:defRPr>
            </a:lvl4pPr>
            <a:lvl5pPr marL="0" indent="914400">
              <a:lnSpc>
                <a:spcPct val="100000"/>
              </a:lnSpc>
              <a:spcBef>
                <a:spcPts val="0"/>
              </a:spcBef>
              <a:buSzTx/>
              <a:buNone/>
              <a:defRPr sz="6400">
                <a:solidFill>
                  <a:srgbClr val="FFFFFF"/>
                </a:solidFill>
                <a:latin typeface="+mn-lt"/>
                <a:ea typeface="+mn-ea"/>
                <a:cs typeface="+mn-cs"/>
                <a:sym typeface="TTTGBMedium"/>
              </a:defRPr>
            </a:lvl5pPr>
          </a:lstStyle>
          <a:p>
            <a:r>
              <a:t>正文级别 1</a:t>
            </a:r>
          </a:p>
          <a:p>
            <a:pPr lvl="1"/>
            <a:r>
              <a:t>正文级别 2</a:t>
            </a:r>
          </a:p>
          <a:p>
            <a:pPr lvl="2"/>
            <a:r>
              <a:t>正文级别 3</a:t>
            </a:r>
          </a:p>
          <a:p>
            <a:pPr lvl="3"/>
            <a:r>
              <a:t>正文级别 4</a:t>
            </a:r>
          </a:p>
          <a:p>
            <a:pPr lvl="4"/>
            <a:r>
              <a:t>正文级别 5</a:t>
            </a:r>
          </a:p>
        </p:txBody>
      </p:sp>
      <p:sp>
        <p:nvSpPr>
          <p:cNvPr id="28" name="文本"/>
          <p:cNvSpPr txBox="1">
            <a:spLocks noGrp="1"/>
          </p:cNvSpPr>
          <p:nvPr>
            <p:ph type="body" sz="quarter" idx="13"/>
          </p:nvPr>
        </p:nvSpPr>
        <p:spPr>
          <a:xfrm>
            <a:off x="12192000" y="11121859"/>
            <a:ext cx="825500" cy="609601"/>
          </a:xfrm>
          <a:prstGeom prst="rect">
            <a:avLst/>
          </a:prstGeom>
        </p:spPr>
        <p:txBody>
          <a:bodyPr wrap="none">
            <a:spAutoFit/>
          </a:bodyPr>
          <a:lstStyle/>
          <a:p>
            <a:pPr marL="0" indent="0">
              <a:lnSpc>
                <a:spcPct val="110000"/>
              </a:lnSpc>
              <a:spcBef>
                <a:spcPts val="0"/>
              </a:spcBef>
              <a:buSzTx/>
              <a:buNone/>
              <a:defRPr sz="2800">
                <a:solidFill>
                  <a:srgbClr val="FFFFFF">
                    <a:alpha val="70052"/>
                  </a:srgbClr>
                </a:solidFill>
                <a:latin typeface="Helvetica Light"/>
                <a:ea typeface="Helvetica Light"/>
                <a:cs typeface="Helvetica Light"/>
                <a:sym typeface="Helvetica Light"/>
              </a:defRPr>
            </a:pPr>
            <a:endParaRPr/>
          </a:p>
        </p:txBody>
      </p:sp>
      <p:pic>
        <p:nvPicPr>
          <p:cNvPr id="29" name="图像" descr="图像"/>
          <p:cNvPicPr>
            <a:picLocks noChangeAspect="1"/>
          </p:cNvPicPr>
          <p:nvPr/>
        </p:nvPicPr>
        <p:blipFill>
          <a:blip r:embed="rId3"/>
          <a:stretch>
            <a:fillRect/>
          </a:stretch>
        </p:blipFill>
        <p:spPr>
          <a:xfrm>
            <a:off x="1645511" y="3082822"/>
            <a:ext cx="4111522" cy="552616"/>
          </a:xfrm>
          <a:prstGeom prst="rect">
            <a:avLst/>
          </a:prstGeom>
          <a:ln w="12700">
            <a:miter lim="400000"/>
          </a:ln>
        </p:spPr>
      </p:pic>
      <p:sp>
        <p:nvSpPr>
          <p:cNvPr id="30"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封面-远景">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7" name="文本"/>
          <p:cNvSpPr txBox="1">
            <a:spLocks noGrp="1"/>
          </p:cNvSpPr>
          <p:nvPr>
            <p:ph type="body" sz="quarter" idx="13"/>
          </p:nvPr>
        </p:nvSpPr>
        <p:spPr>
          <a:xfrm>
            <a:off x="11779250" y="11121859"/>
            <a:ext cx="825501" cy="609601"/>
          </a:xfrm>
          <a:prstGeom prst="rect">
            <a:avLst/>
          </a:prstGeom>
        </p:spPr>
        <p:txBody>
          <a:bodyPr wrap="none">
            <a:spAutoFit/>
          </a:bodyPr>
          <a:lstStyle/>
          <a:p>
            <a:pPr marL="0" indent="0" algn="ctr">
              <a:lnSpc>
                <a:spcPct val="110000"/>
              </a:lnSpc>
              <a:spcBef>
                <a:spcPts val="3000"/>
              </a:spcBef>
              <a:buSzTx/>
              <a:buNone/>
              <a:defRPr sz="2800">
                <a:solidFill>
                  <a:srgbClr val="FFFFFF">
                    <a:alpha val="70052"/>
                  </a:srgbClr>
                </a:solidFill>
                <a:latin typeface="Helvetica Light"/>
                <a:ea typeface="Helvetica Light"/>
                <a:cs typeface="Helvetica Light"/>
                <a:sym typeface="Helvetica Light"/>
              </a:defRPr>
            </a:pPr>
            <a:endParaRPr/>
          </a:p>
        </p:txBody>
      </p:sp>
      <p:sp>
        <p:nvSpPr>
          <p:cNvPr id="38" name="正文级别 1…"/>
          <p:cNvSpPr txBox="1">
            <a:spLocks noGrp="1"/>
          </p:cNvSpPr>
          <p:nvPr>
            <p:ph type="body" sz="quarter" idx="1"/>
          </p:nvPr>
        </p:nvSpPr>
        <p:spPr>
          <a:xfrm>
            <a:off x="1886214" y="7922485"/>
            <a:ext cx="20611572" cy="1267487"/>
          </a:xfrm>
          <a:prstGeom prst="rect">
            <a:avLst/>
          </a:prstGeom>
        </p:spPr>
        <p:txBody>
          <a:bodyPr/>
          <a:lstStyle>
            <a:lvl1pPr marL="0" indent="0" algn="ctr">
              <a:lnSpc>
                <a:spcPct val="100000"/>
              </a:lnSpc>
              <a:spcBef>
                <a:spcPts val="0"/>
              </a:spcBef>
              <a:buSzTx/>
              <a:buNone/>
              <a:defRPr sz="6400">
                <a:solidFill>
                  <a:srgbClr val="FFFFFF"/>
                </a:solidFill>
                <a:latin typeface="+mn-lt"/>
                <a:ea typeface="+mn-ea"/>
                <a:cs typeface="+mn-cs"/>
                <a:sym typeface="TTTGBMedium"/>
              </a:defRPr>
            </a:lvl1pPr>
            <a:lvl2pPr marL="0" indent="228600" algn="ctr">
              <a:lnSpc>
                <a:spcPct val="100000"/>
              </a:lnSpc>
              <a:spcBef>
                <a:spcPts val="0"/>
              </a:spcBef>
              <a:buSzTx/>
              <a:buNone/>
              <a:defRPr sz="6400">
                <a:solidFill>
                  <a:srgbClr val="FFFFFF"/>
                </a:solidFill>
                <a:latin typeface="+mn-lt"/>
                <a:ea typeface="+mn-ea"/>
                <a:cs typeface="+mn-cs"/>
                <a:sym typeface="TTTGBMedium"/>
              </a:defRPr>
            </a:lvl2pPr>
            <a:lvl3pPr marL="0" indent="457200" algn="ctr">
              <a:lnSpc>
                <a:spcPct val="100000"/>
              </a:lnSpc>
              <a:spcBef>
                <a:spcPts val="0"/>
              </a:spcBef>
              <a:buSzTx/>
              <a:buNone/>
              <a:defRPr sz="6400">
                <a:solidFill>
                  <a:srgbClr val="FFFFFF"/>
                </a:solidFill>
                <a:latin typeface="+mn-lt"/>
                <a:ea typeface="+mn-ea"/>
                <a:cs typeface="+mn-cs"/>
                <a:sym typeface="TTTGBMedium"/>
              </a:defRPr>
            </a:lvl3pPr>
            <a:lvl4pPr marL="0" indent="685800" algn="ctr">
              <a:lnSpc>
                <a:spcPct val="100000"/>
              </a:lnSpc>
              <a:spcBef>
                <a:spcPts val="0"/>
              </a:spcBef>
              <a:buSzTx/>
              <a:buNone/>
              <a:defRPr sz="6400">
                <a:solidFill>
                  <a:srgbClr val="FFFFFF"/>
                </a:solidFill>
                <a:latin typeface="+mn-lt"/>
                <a:ea typeface="+mn-ea"/>
                <a:cs typeface="+mn-cs"/>
                <a:sym typeface="TTTGBMedium"/>
              </a:defRPr>
            </a:lvl4pPr>
            <a:lvl5pPr marL="0" indent="914400" algn="ctr">
              <a:lnSpc>
                <a:spcPct val="100000"/>
              </a:lnSpc>
              <a:spcBef>
                <a:spcPts val="0"/>
              </a:spcBef>
              <a:buSzTx/>
              <a:buNone/>
              <a:defRPr sz="6400">
                <a:solidFill>
                  <a:srgbClr val="FFFFFF"/>
                </a:solidFill>
                <a:latin typeface="+mn-lt"/>
                <a:ea typeface="+mn-ea"/>
                <a:cs typeface="+mn-cs"/>
                <a:sym typeface="TTTGBMedium"/>
              </a:defRPr>
            </a:lvl5pPr>
          </a:lstStyle>
          <a:p>
            <a:r>
              <a:t>正文级别 1</a:t>
            </a:r>
          </a:p>
          <a:p>
            <a:pPr lvl="1"/>
            <a:r>
              <a:t>正文级别 2</a:t>
            </a:r>
          </a:p>
          <a:p>
            <a:pPr lvl="2"/>
            <a:r>
              <a:t>正文级别 3</a:t>
            </a:r>
          </a:p>
          <a:p>
            <a:pPr lvl="3"/>
            <a:r>
              <a:t>正文级别 4</a:t>
            </a:r>
          </a:p>
          <a:p>
            <a:pPr lvl="4"/>
            <a:r>
              <a:t>正文级别 5</a:t>
            </a:r>
          </a:p>
        </p:txBody>
      </p:sp>
      <p:sp>
        <p:nvSpPr>
          <p:cNvPr id="39" name="标题文本"/>
          <p:cNvSpPr txBox="1">
            <a:spLocks noGrp="1"/>
          </p:cNvSpPr>
          <p:nvPr>
            <p:ph type="title"/>
          </p:nvPr>
        </p:nvSpPr>
        <p:spPr>
          <a:xfrm>
            <a:off x="1886214" y="1363034"/>
            <a:ext cx="20611572" cy="6400073"/>
          </a:xfrm>
          <a:prstGeom prst="rect">
            <a:avLst/>
          </a:prstGeom>
        </p:spPr>
        <p:txBody>
          <a:bodyPr anchor="b"/>
          <a:lstStyle/>
          <a:p>
            <a:r>
              <a:t>标题文本</a:t>
            </a:r>
          </a:p>
        </p:txBody>
      </p:sp>
      <p:pic>
        <p:nvPicPr>
          <p:cNvPr id="40" name="图像" descr="图像"/>
          <p:cNvPicPr>
            <a:picLocks noChangeAspect="1"/>
          </p:cNvPicPr>
          <p:nvPr/>
        </p:nvPicPr>
        <p:blipFill>
          <a:blip r:embed="rId3"/>
          <a:stretch>
            <a:fillRect/>
          </a:stretch>
        </p:blipFill>
        <p:spPr>
          <a:xfrm>
            <a:off x="10515914" y="1030700"/>
            <a:ext cx="3352172" cy="450554"/>
          </a:xfrm>
          <a:prstGeom prst="rect">
            <a:avLst/>
          </a:prstGeom>
          <a:ln w="12700">
            <a:miter lim="400000"/>
          </a:ln>
        </p:spPr>
      </p:pic>
      <p:sp>
        <p:nvSpPr>
          <p:cNvPr id="41"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内容页 copy">
    <p:spTree>
      <p:nvGrpSpPr>
        <p:cNvPr id="1" name=""/>
        <p:cNvGrpSpPr/>
        <p:nvPr/>
      </p:nvGrpSpPr>
      <p:grpSpPr>
        <a:xfrm>
          <a:off x="0" y="0"/>
          <a:ext cx="0" cy="0"/>
          <a:chOff x="0" y="0"/>
          <a:chExt cx="0" cy="0"/>
        </a:xfrm>
      </p:grpSpPr>
      <p:pic>
        <p:nvPicPr>
          <p:cNvPr id="82" name="Page.png" descr="Pag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83" name="矩形"/>
          <p:cNvSpPr/>
          <p:nvPr/>
        </p:nvSpPr>
        <p:spPr>
          <a:xfrm>
            <a:off x="-10518" y="13086291"/>
            <a:ext cx="24384001" cy="29832"/>
          </a:xfrm>
          <a:prstGeom prst="rect">
            <a:avLst/>
          </a:prstGeom>
          <a:solidFill>
            <a:srgbClr val="000000">
              <a:alpha val="5000"/>
            </a:srgbClr>
          </a:solidFill>
          <a:ln w="12700">
            <a:miter lim="400000"/>
          </a:ln>
        </p:spPr>
        <p:txBody>
          <a:bodyPr lIns="50800" tIns="50800" rIns="50800" bIns="50800" anchor="ctr"/>
          <a:lstStyle/>
          <a:p>
            <a:pPr>
              <a:defRPr sz="2000">
                <a:solidFill>
                  <a:srgbClr val="FFFFFF"/>
                </a:solidFill>
                <a:latin typeface="Helvetica Neue Medium"/>
                <a:ea typeface="Helvetica Neue Medium"/>
                <a:cs typeface="Helvetica Neue Medium"/>
                <a:sym typeface="Helvetica Neue Medium"/>
              </a:defRPr>
            </a:pPr>
            <a:endParaRPr/>
          </a:p>
        </p:txBody>
      </p:sp>
      <p:sp>
        <p:nvSpPr>
          <p:cNvPr id="84" name="幻灯片编号"/>
          <p:cNvSpPr txBox="1">
            <a:spLocks noGrp="1"/>
          </p:cNvSpPr>
          <p:nvPr>
            <p:ph type="sldNum" sz="quarter" idx="2"/>
          </p:nvPr>
        </p:nvSpPr>
        <p:spPr>
          <a:xfrm>
            <a:off x="0" y="13172512"/>
            <a:ext cx="24384001" cy="469901"/>
          </a:xfrm>
          <a:prstGeom prst="rect">
            <a:avLst/>
          </a:prstGeom>
        </p:spPr>
        <p:txBody>
          <a:bodyPr/>
          <a:lstStyle/>
          <a:p>
            <a:fld id="{86CB4B4D-7CA3-9044-876B-883B54F8677D}" type="slidenum">
              <a:t>‹#›</a:t>
            </a:fld>
            <a:endParaRPr/>
          </a:p>
        </p:txBody>
      </p:sp>
      <p:sp>
        <p:nvSpPr>
          <p:cNvPr id="85" name="正文级别 1…"/>
          <p:cNvSpPr txBox="1">
            <a:spLocks noGrp="1"/>
          </p:cNvSpPr>
          <p:nvPr>
            <p:ph type="body" idx="1"/>
          </p:nvPr>
        </p:nvSpPr>
        <p:spPr>
          <a:xfrm>
            <a:off x="1461927" y="4865820"/>
            <a:ext cx="21472846" cy="7618280"/>
          </a:xfrm>
          <a:prstGeom prst="rect">
            <a:avLst/>
          </a:prstGeom>
        </p:spPr>
        <p:txBody>
          <a:bodyPr/>
          <a:lstStyle>
            <a:lvl1pPr marL="449179" indent="-449179">
              <a:lnSpc>
                <a:spcPct val="100000"/>
              </a:lnSpc>
              <a:spcBef>
                <a:spcPts val="2500"/>
              </a:spcBef>
              <a:defRPr sz="3600">
                <a:solidFill>
                  <a:srgbClr val="303337"/>
                </a:solidFill>
              </a:defRPr>
            </a:lvl1pPr>
            <a:lvl2pPr marL="1058778" indent="-449178">
              <a:lnSpc>
                <a:spcPct val="100000"/>
              </a:lnSpc>
              <a:spcBef>
                <a:spcPts val="2500"/>
              </a:spcBef>
              <a:defRPr sz="3600">
                <a:solidFill>
                  <a:srgbClr val="303337"/>
                </a:solidFill>
              </a:defRPr>
            </a:lvl2pPr>
            <a:lvl3pPr marL="1668378" indent="-449178">
              <a:lnSpc>
                <a:spcPct val="100000"/>
              </a:lnSpc>
              <a:spcBef>
                <a:spcPts val="2500"/>
              </a:spcBef>
              <a:defRPr sz="3600">
                <a:solidFill>
                  <a:srgbClr val="303337"/>
                </a:solidFill>
              </a:defRPr>
            </a:lvl3pPr>
            <a:lvl4pPr marL="2277978" indent="-449178">
              <a:lnSpc>
                <a:spcPct val="100000"/>
              </a:lnSpc>
              <a:spcBef>
                <a:spcPts val="2500"/>
              </a:spcBef>
              <a:defRPr sz="3600">
                <a:solidFill>
                  <a:srgbClr val="303337"/>
                </a:solidFill>
              </a:defRPr>
            </a:lvl4pPr>
            <a:lvl5pPr marL="2887578" indent="-449178">
              <a:lnSpc>
                <a:spcPct val="100000"/>
              </a:lnSpc>
              <a:spcBef>
                <a:spcPts val="2500"/>
              </a:spcBef>
              <a:defRPr sz="3600">
                <a:solidFill>
                  <a:srgbClr val="303337"/>
                </a:solidFill>
              </a:defRPr>
            </a:lvl5pPr>
          </a:lstStyle>
          <a:p>
            <a:r>
              <a:t>正文级别 1</a:t>
            </a:r>
          </a:p>
          <a:p>
            <a:pPr lvl="1"/>
            <a:r>
              <a:t>正文级别 2</a:t>
            </a:r>
          </a:p>
          <a:p>
            <a:pPr lvl="2"/>
            <a:r>
              <a:t>正文级别 3</a:t>
            </a:r>
          </a:p>
          <a:p>
            <a:pPr lvl="3"/>
            <a:r>
              <a:t>正文级别 4</a:t>
            </a:r>
          </a:p>
          <a:p>
            <a:pPr lvl="4"/>
            <a:r>
              <a:t>正文级别 5</a:t>
            </a:r>
          </a:p>
        </p:txBody>
      </p:sp>
      <p:sp>
        <p:nvSpPr>
          <p:cNvPr id="86" name="标题文本"/>
          <p:cNvSpPr txBox="1">
            <a:spLocks noGrp="1"/>
          </p:cNvSpPr>
          <p:nvPr>
            <p:ph type="title"/>
          </p:nvPr>
        </p:nvSpPr>
        <p:spPr>
          <a:xfrm>
            <a:off x="1455577" y="361553"/>
            <a:ext cx="21472846" cy="2035440"/>
          </a:xfrm>
          <a:prstGeom prst="rect">
            <a:avLst/>
          </a:prstGeom>
        </p:spPr>
        <p:txBody>
          <a:bodyPr anchor="b"/>
          <a:lstStyle>
            <a:lvl1pPr algn="l">
              <a:defRPr sz="5200" b="0">
                <a:solidFill>
                  <a:srgbClr val="034FD8"/>
                </a:solidFill>
                <a:latin typeface="Helvetica"/>
                <a:ea typeface="Helvetica"/>
                <a:cs typeface="Helvetica"/>
                <a:sym typeface="Helvetica"/>
              </a:defRPr>
            </a:lvl1pPr>
          </a:lstStyle>
          <a:p>
            <a:r>
              <a:t>标题文本</a:t>
            </a:r>
          </a:p>
        </p:txBody>
      </p:sp>
      <p:sp>
        <p:nvSpPr>
          <p:cNvPr id="87" name="文本"/>
          <p:cNvSpPr txBox="1">
            <a:spLocks noGrp="1"/>
          </p:cNvSpPr>
          <p:nvPr>
            <p:ph type="body" sz="quarter" idx="13"/>
          </p:nvPr>
        </p:nvSpPr>
        <p:spPr>
          <a:xfrm>
            <a:off x="1445059" y="3812116"/>
            <a:ext cx="21472847" cy="774701"/>
          </a:xfrm>
          <a:prstGeom prst="rect">
            <a:avLst/>
          </a:prstGeom>
        </p:spPr>
        <p:txBody>
          <a:bodyPr anchor="ctr">
            <a:spAutoFit/>
          </a:bodyPr>
          <a:lstStyle/>
          <a:p>
            <a:pPr marL="0" indent="0">
              <a:spcBef>
                <a:spcPts val="0"/>
              </a:spcBef>
              <a:buSzTx/>
              <a:buNone/>
              <a:defRPr sz="3800">
                <a:solidFill>
                  <a:srgbClr val="034FD8"/>
                </a:solidFill>
                <a:latin typeface="Helvetica Light"/>
                <a:ea typeface="Helvetica Light"/>
                <a:cs typeface="Helvetica Light"/>
                <a:sym typeface="Helvetica Light"/>
              </a:defRPr>
            </a:pPr>
            <a:endParaRPr/>
          </a:p>
        </p:txBody>
      </p:sp>
      <p:sp>
        <p:nvSpPr>
          <p:cNvPr id="88"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2000">
                <a:solidFill>
                  <a:srgbClr val="000000"/>
                </a:solidFill>
                <a:latin typeface="Calibri"/>
                <a:ea typeface="Calibri"/>
                <a:cs typeface="Calibri"/>
                <a:sym typeface="Calibri"/>
              </a:defRPr>
            </a:pPr>
            <a:endParaRPr/>
          </a:p>
        </p:txBody>
      </p:sp>
      <p:sp>
        <p:nvSpPr>
          <p:cNvPr id="89" name="矩形"/>
          <p:cNvSpPr/>
          <p:nvPr/>
        </p:nvSpPr>
        <p:spPr>
          <a:xfrm>
            <a:off x="-15942" y="1425905"/>
            <a:ext cx="1392702" cy="900511"/>
          </a:xfrm>
          <a:prstGeom prst="rect">
            <a:avLst/>
          </a:prstGeom>
          <a:solidFill>
            <a:srgbClr val="0252D8"/>
          </a:solidFill>
          <a:ln w="12700">
            <a:miter lim="400000"/>
          </a:ln>
        </p:spPr>
        <p:txBody>
          <a:bodyPr lIns="50800" tIns="50800" rIns="50800" bIns="50800" anchor="ctr"/>
          <a:lstStyle/>
          <a:p>
            <a:pPr>
              <a:defRPr sz="2000">
                <a:solidFill>
                  <a:srgbClr val="FFFFFF"/>
                </a:solidFill>
                <a:latin typeface="Helvetica Neue Medium"/>
                <a:ea typeface="Helvetica Neue Medium"/>
                <a:cs typeface="Helvetica Neue Medium"/>
                <a:sym typeface="Helvetica Neue Medium"/>
              </a:defRPr>
            </a:pPr>
            <a:endParaRPr/>
          </a:p>
        </p:txBody>
      </p:sp>
      <p:sp>
        <p:nvSpPr>
          <p:cNvPr id="90" name="1"/>
          <p:cNvSpPr txBox="1">
            <a:spLocks noGrp="1"/>
          </p:cNvSpPr>
          <p:nvPr>
            <p:ph type="body" sz="quarter" idx="14"/>
          </p:nvPr>
        </p:nvSpPr>
        <p:spPr>
          <a:xfrm>
            <a:off x="-123174" y="1298310"/>
            <a:ext cx="1607166" cy="1155701"/>
          </a:xfrm>
          <a:prstGeom prst="rect">
            <a:avLst/>
          </a:prstGeom>
        </p:spPr>
        <p:txBody>
          <a:bodyPr anchor="ctr">
            <a:noAutofit/>
          </a:bodyPr>
          <a:lstStyle/>
          <a:p>
            <a:pPr marL="0" lvl="1" indent="228600" algn="ctr">
              <a:lnSpc>
                <a:spcPct val="100000"/>
              </a:lnSpc>
              <a:spcBef>
                <a:spcPts val="0"/>
              </a:spcBef>
              <a:buSzTx/>
              <a:buNone/>
              <a:defRPr sz="6400">
                <a:solidFill>
                  <a:srgbClr val="FFFFFF"/>
                </a:solidFill>
                <a:latin typeface="+mn-lt"/>
                <a:ea typeface="+mn-ea"/>
                <a:cs typeface="+mn-cs"/>
                <a:sym typeface="TTTGBMedium"/>
              </a:defRPr>
            </a:pPr>
            <a:r>
              <a:t>1</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仅内容">
    <p:spTree>
      <p:nvGrpSpPr>
        <p:cNvPr id="1" name=""/>
        <p:cNvGrpSpPr/>
        <p:nvPr/>
      </p:nvGrpSpPr>
      <p:grpSpPr>
        <a:xfrm>
          <a:off x="0" y="0"/>
          <a:ext cx="0" cy="0"/>
          <a:chOff x="0" y="0"/>
          <a:chExt cx="0" cy="0"/>
        </a:xfrm>
      </p:grpSpPr>
      <p:sp>
        <p:nvSpPr>
          <p:cNvPr id="9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8"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内容页-右侧图片">
    <p:spTree>
      <p:nvGrpSpPr>
        <p:cNvPr id="1" name=""/>
        <p:cNvGrpSpPr/>
        <p:nvPr/>
      </p:nvGrpSpPr>
      <p:grpSpPr>
        <a:xfrm>
          <a:off x="0" y="0"/>
          <a:ext cx="0" cy="0"/>
          <a:chOff x="0" y="0"/>
          <a:chExt cx="0" cy="0"/>
        </a:xfrm>
      </p:grpSpPr>
      <p:sp>
        <p:nvSpPr>
          <p:cNvPr id="105" name="矩形"/>
          <p:cNvSpPr/>
          <p:nvPr/>
        </p:nvSpPr>
        <p:spPr>
          <a:xfrm>
            <a:off x="-10518" y="13086291"/>
            <a:ext cx="15183910" cy="27120"/>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sp>
        <p:nvSpPr>
          <p:cNvPr id="106" name="幻灯片编号"/>
          <p:cNvSpPr txBox="1">
            <a:spLocks noGrp="1"/>
          </p:cNvSpPr>
          <p:nvPr>
            <p:ph type="sldNum" sz="quarter" idx="2"/>
          </p:nvPr>
        </p:nvSpPr>
        <p:spPr>
          <a:xfrm>
            <a:off x="0" y="13172512"/>
            <a:ext cx="15162876" cy="469901"/>
          </a:xfrm>
          <a:prstGeom prst="rect">
            <a:avLst/>
          </a:prstGeom>
        </p:spPr>
        <p:txBody>
          <a:bodyPr/>
          <a:lstStyle/>
          <a:p>
            <a:fld id="{86CB4B4D-7CA3-9044-876B-883B54F8677D}" type="slidenum">
              <a:t>‹#›</a:t>
            </a:fld>
            <a:endParaRPr/>
          </a:p>
        </p:txBody>
      </p:sp>
      <p:sp>
        <p:nvSpPr>
          <p:cNvPr id="107" name="正文级别 1…"/>
          <p:cNvSpPr txBox="1">
            <a:spLocks noGrp="1"/>
          </p:cNvSpPr>
          <p:nvPr>
            <p:ph type="body" sz="half" idx="1"/>
          </p:nvPr>
        </p:nvSpPr>
        <p:spPr>
          <a:xfrm>
            <a:off x="2096927" y="3245908"/>
            <a:ext cx="10969021" cy="9238192"/>
          </a:xfrm>
          <a:prstGeom prst="rect">
            <a:avLst/>
          </a:prstGeom>
        </p:spPr>
        <p:txBody>
          <a:bodyPr/>
          <a:lstStyle>
            <a:lvl1pPr marL="812800" indent="-812800"/>
            <a:lvl2pPr marL="1422400" indent="-812800"/>
            <a:lvl3pPr marL="2032000" indent="-812800"/>
            <a:lvl4pPr marL="2641600" indent="-812800"/>
            <a:lvl5pPr marL="3251200" indent="-812800"/>
          </a:lstStyle>
          <a:p>
            <a:r>
              <a:t>正文级别 1</a:t>
            </a:r>
          </a:p>
          <a:p>
            <a:pPr lvl="1"/>
            <a:r>
              <a:t>正文级别 2</a:t>
            </a:r>
          </a:p>
          <a:p>
            <a:pPr lvl="2"/>
            <a:r>
              <a:t>正文级别 3</a:t>
            </a:r>
          </a:p>
          <a:p>
            <a:pPr lvl="3"/>
            <a:r>
              <a:t>正文级别 4</a:t>
            </a:r>
          </a:p>
          <a:p>
            <a:pPr lvl="4"/>
            <a:r>
              <a:t>正文级别 5</a:t>
            </a:r>
          </a:p>
        </p:txBody>
      </p:sp>
      <p:sp>
        <p:nvSpPr>
          <p:cNvPr id="108"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109" name="tencent_left.png"/>
          <p:cNvSpPr>
            <a:spLocks noGrp="1"/>
          </p:cNvSpPr>
          <p:nvPr>
            <p:ph type="pic" sz="half" idx="13"/>
          </p:nvPr>
        </p:nvSpPr>
        <p:spPr>
          <a:xfrm>
            <a:off x="15145412" y="1587"/>
            <a:ext cx="9276440" cy="13712826"/>
          </a:xfrm>
          <a:prstGeom prst="rect">
            <a:avLst/>
          </a:prstGeom>
        </p:spPr>
        <p:txBody>
          <a:bodyPr lIns="91439" tIns="45719" rIns="91439" bIns="45719">
            <a:noAutofit/>
          </a:bodyPr>
          <a:lstStyle/>
          <a:p>
            <a:endParaRPr/>
          </a:p>
        </p:txBody>
      </p:sp>
      <p:sp>
        <p:nvSpPr>
          <p:cNvPr id="110" name="标题文本"/>
          <p:cNvSpPr txBox="1">
            <a:spLocks noGrp="1"/>
          </p:cNvSpPr>
          <p:nvPr>
            <p:ph type="title"/>
          </p:nvPr>
        </p:nvSpPr>
        <p:spPr>
          <a:xfrm>
            <a:off x="1455577" y="361553"/>
            <a:ext cx="12251721" cy="2033324"/>
          </a:xfrm>
          <a:prstGeom prst="rect">
            <a:avLst/>
          </a:prstGeom>
        </p:spPr>
        <p:txBody>
          <a:bodyPr anchor="b"/>
          <a:lstStyle>
            <a:lvl1pPr algn="l">
              <a:defRPr sz="5200" b="0">
                <a:solidFill>
                  <a:srgbClr val="034FD8"/>
                </a:solidFill>
                <a:latin typeface="Helvetica"/>
                <a:ea typeface="Helvetica"/>
                <a:cs typeface="Helvetica"/>
                <a:sym typeface="Helvetica"/>
              </a:defRPr>
            </a:lvl1pPr>
          </a:lstStyle>
          <a:p>
            <a:r>
              <a:t>标题文本</a:t>
            </a:r>
          </a:p>
        </p:txBody>
      </p:sp>
      <p:pic>
        <p:nvPicPr>
          <p:cNvPr id="111" name="Page.png" descr="Page.png"/>
          <p:cNvPicPr>
            <a:picLocks noChangeAspect="1"/>
          </p:cNvPicPr>
          <p:nvPr/>
        </p:nvPicPr>
        <p:blipFill>
          <a:blip r:embed="rId2"/>
          <a:stretch>
            <a:fillRect/>
          </a:stretch>
        </p:blipFill>
        <p:spPr>
          <a:xfrm>
            <a:off x="-9313334" y="0"/>
            <a:ext cx="24384001" cy="13716001"/>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内容页-右侧图片 copy">
    <p:spTree>
      <p:nvGrpSpPr>
        <p:cNvPr id="1" name=""/>
        <p:cNvGrpSpPr/>
        <p:nvPr/>
      </p:nvGrpSpPr>
      <p:grpSpPr>
        <a:xfrm>
          <a:off x="0" y="0"/>
          <a:ext cx="0" cy="0"/>
          <a:chOff x="0" y="0"/>
          <a:chExt cx="0" cy="0"/>
        </a:xfrm>
      </p:grpSpPr>
      <p:sp>
        <p:nvSpPr>
          <p:cNvPr id="118" name="矩形"/>
          <p:cNvSpPr/>
          <p:nvPr/>
        </p:nvSpPr>
        <p:spPr>
          <a:xfrm>
            <a:off x="-10518" y="13086291"/>
            <a:ext cx="15183910" cy="27120"/>
          </a:xfrm>
          <a:prstGeom prst="rect">
            <a:avLst/>
          </a:prstGeom>
          <a:solidFill>
            <a:srgbClr val="000000">
              <a:alpha val="5000"/>
            </a:srgbClr>
          </a:solidFill>
          <a:ln w="12700">
            <a:miter lim="400000"/>
          </a:ln>
        </p:spPr>
        <p:txBody>
          <a:bodyPr lIns="50800" tIns="50800" rIns="50800" bIns="50800" anchor="ctr"/>
          <a:lstStyle/>
          <a:p>
            <a:pPr>
              <a:defRPr sz="2000">
                <a:solidFill>
                  <a:srgbClr val="FFFFFF"/>
                </a:solidFill>
                <a:latin typeface="Helvetica Neue Medium"/>
                <a:ea typeface="Helvetica Neue Medium"/>
                <a:cs typeface="Helvetica Neue Medium"/>
                <a:sym typeface="Helvetica Neue Medium"/>
              </a:defRPr>
            </a:pPr>
            <a:endParaRPr/>
          </a:p>
        </p:txBody>
      </p:sp>
      <p:sp>
        <p:nvSpPr>
          <p:cNvPr id="119" name="幻灯片编号"/>
          <p:cNvSpPr txBox="1">
            <a:spLocks noGrp="1"/>
          </p:cNvSpPr>
          <p:nvPr>
            <p:ph type="sldNum" sz="quarter" idx="2"/>
          </p:nvPr>
        </p:nvSpPr>
        <p:spPr>
          <a:xfrm>
            <a:off x="0" y="13172512"/>
            <a:ext cx="15162876" cy="469901"/>
          </a:xfrm>
          <a:prstGeom prst="rect">
            <a:avLst/>
          </a:prstGeom>
        </p:spPr>
        <p:txBody>
          <a:bodyPr/>
          <a:lstStyle/>
          <a:p>
            <a:fld id="{86CB4B4D-7CA3-9044-876B-883B54F8677D}" type="slidenum">
              <a:t>‹#›</a:t>
            </a:fld>
            <a:endParaRPr/>
          </a:p>
        </p:txBody>
      </p:sp>
      <p:sp>
        <p:nvSpPr>
          <p:cNvPr id="120" name="正文级别 1…"/>
          <p:cNvSpPr txBox="1">
            <a:spLocks noGrp="1"/>
          </p:cNvSpPr>
          <p:nvPr>
            <p:ph type="body" sz="half" idx="1"/>
          </p:nvPr>
        </p:nvSpPr>
        <p:spPr>
          <a:xfrm>
            <a:off x="2096927" y="3245908"/>
            <a:ext cx="10969021" cy="9238192"/>
          </a:xfrm>
          <a:prstGeom prst="rect">
            <a:avLst/>
          </a:prstGeom>
        </p:spPr>
        <p:txBody>
          <a:bodyPr/>
          <a:lstStyle>
            <a:lvl1pPr marL="812800" indent="-812800"/>
            <a:lvl2pPr marL="1422400" indent="-812800"/>
            <a:lvl3pPr marL="2032000" indent="-812800"/>
            <a:lvl4pPr marL="2641600" indent="-812800"/>
            <a:lvl5pPr marL="3251200" indent="-812800"/>
          </a:lstStyle>
          <a:p>
            <a:r>
              <a:t>正文级别 1</a:t>
            </a:r>
          </a:p>
          <a:p>
            <a:pPr lvl="1"/>
            <a:r>
              <a:t>正文级别 2</a:t>
            </a:r>
          </a:p>
          <a:p>
            <a:pPr lvl="2"/>
            <a:r>
              <a:t>正文级别 3</a:t>
            </a:r>
          </a:p>
          <a:p>
            <a:pPr lvl="3"/>
            <a:r>
              <a:t>正文级别 4</a:t>
            </a:r>
          </a:p>
          <a:p>
            <a:pPr lvl="4"/>
            <a:r>
              <a:t>正文级别 5</a:t>
            </a:r>
          </a:p>
        </p:txBody>
      </p:sp>
      <p:sp>
        <p:nvSpPr>
          <p:cNvPr id="121"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2000">
                <a:solidFill>
                  <a:srgbClr val="000000"/>
                </a:solidFill>
                <a:latin typeface="Calibri"/>
                <a:ea typeface="Calibri"/>
                <a:cs typeface="Calibri"/>
                <a:sym typeface="Calibri"/>
              </a:defRPr>
            </a:pPr>
            <a:endParaRPr/>
          </a:p>
        </p:txBody>
      </p:sp>
      <p:sp>
        <p:nvSpPr>
          <p:cNvPr id="122" name="tencent_left.png"/>
          <p:cNvSpPr>
            <a:spLocks noGrp="1"/>
          </p:cNvSpPr>
          <p:nvPr>
            <p:ph type="pic" sz="half" idx="13"/>
          </p:nvPr>
        </p:nvSpPr>
        <p:spPr>
          <a:xfrm>
            <a:off x="15145412" y="1587"/>
            <a:ext cx="9276440" cy="13712826"/>
          </a:xfrm>
          <a:prstGeom prst="rect">
            <a:avLst/>
          </a:prstGeom>
        </p:spPr>
        <p:txBody>
          <a:bodyPr lIns="91439" tIns="45719" rIns="91439" bIns="45719">
            <a:noAutofit/>
          </a:bodyPr>
          <a:lstStyle/>
          <a:p>
            <a:endParaRPr/>
          </a:p>
        </p:txBody>
      </p:sp>
      <p:sp>
        <p:nvSpPr>
          <p:cNvPr id="123" name="标题文本"/>
          <p:cNvSpPr txBox="1">
            <a:spLocks noGrp="1"/>
          </p:cNvSpPr>
          <p:nvPr>
            <p:ph type="title"/>
          </p:nvPr>
        </p:nvSpPr>
        <p:spPr>
          <a:xfrm>
            <a:off x="1455577" y="361553"/>
            <a:ext cx="12251721" cy="2036565"/>
          </a:xfrm>
          <a:prstGeom prst="rect">
            <a:avLst/>
          </a:prstGeom>
        </p:spPr>
        <p:txBody>
          <a:bodyPr anchor="b"/>
          <a:lstStyle>
            <a:lvl1pPr algn="l">
              <a:defRPr sz="5200" b="0">
                <a:solidFill>
                  <a:srgbClr val="034FD8"/>
                </a:solidFill>
                <a:latin typeface="Helvetica"/>
                <a:ea typeface="Helvetica"/>
                <a:cs typeface="Helvetica"/>
                <a:sym typeface="Helvetica"/>
              </a:defRPr>
            </a:lvl1pPr>
          </a:lstStyle>
          <a:p>
            <a:r>
              <a:t>标题文本</a:t>
            </a:r>
          </a:p>
        </p:txBody>
      </p:sp>
      <p:pic>
        <p:nvPicPr>
          <p:cNvPr id="124" name="Page.png" descr="Page.png"/>
          <p:cNvPicPr>
            <a:picLocks noChangeAspect="1"/>
          </p:cNvPicPr>
          <p:nvPr/>
        </p:nvPicPr>
        <p:blipFill>
          <a:blip r:embed="rId2"/>
          <a:stretch>
            <a:fillRect/>
          </a:stretch>
        </p:blipFill>
        <p:spPr>
          <a:xfrm>
            <a:off x="-9313334" y="0"/>
            <a:ext cx="24384001" cy="13716001"/>
          </a:xfrm>
          <a:prstGeom prst="rect">
            <a:avLst/>
          </a:prstGeom>
          <a:ln w="12700">
            <a:miter lim="400000"/>
          </a:ln>
        </p:spPr>
      </p:pic>
      <p:sp>
        <p:nvSpPr>
          <p:cNvPr id="125" name="矩形"/>
          <p:cNvSpPr/>
          <p:nvPr/>
        </p:nvSpPr>
        <p:spPr>
          <a:xfrm>
            <a:off x="-15942" y="1425905"/>
            <a:ext cx="1392702" cy="900511"/>
          </a:xfrm>
          <a:prstGeom prst="rect">
            <a:avLst/>
          </a:prstGeom>
          <a:solidFill>
            <a:srgbClr val="0252D8"/>
          </a:solidFill>
          <a:ln w="12700">
            <a:miter lim="400000"/>
          </a:ln>
        </p:spPr>
        <p:txBody>
          <a:bodyPr lIns="50800" tIns="50800" rIns="50800" bIns="50800" anchor="ctr"/>
          <a:lstStyle/>
          <a:p>
            <a:pPr>
              <a:defRPr sz="2000">
                <a:solidFill>
                  <a:srgbClr val="FFFFFF"/>
                </a:solidFill>
                <a:latin typeface="Helvetica Neue Medium"/>
                <a:ea typeface="Helvetica Neue Medium"/>
                <a:cs typeface="Helvetica Neue Medium"/>
                <a:sym typeface="Helvetica Neue Medium"/>
              </a:defRPr>
            </a:pPr>
            <a:endParaRPr/>
          </a:p>
        </p:txBody>
      </p:sp>
      <p:sp>
        <p:nvSpPr>
          <p:cNvPr id="126" name="1"/>
          <p:cNvSpPr txBox="1">
            <a:spLocks noGrp="1"/>
          </p:cNvSpPr>
          <p:nvPr>
            <p:ph type="body" sz="quarter" idx="14"/>
          </p:nvPr>
        </p:nvSpPr>
        <p:spPr>
          <a:xfrm>
            <a:off x="-123174" y="1298310"/>
            <a:ext cx="1607166" cy="1155701"/>
          </a:xfrm>
          <a:prstGeom prst="rect">
            <a:avLst/>
          </a:prstGeom>
        </p:spPr>
        <p:txBody>
          <a:bodyPr anchor="ctr">
            <a:noAutofit/>
          </a:bodyPr>
          <a:lstStyle/>
          <a:p>
            <a:pPr marL="0" lvl="1" indent="228600" algn="ctr">
              <a:lnSpc>
                <a:spcPct val="100000"/>
              </a:lnSpc>
              <a:spcBef>
                <a:spcPts val="0"/>
              </a:spcBef>
              <a:buSzTx/>
              <a:buNone/>
              <a:defRPr sz="6400">
                <a:solidFill>
                  <a:srgbClr val="FFFFFF"/>
                </a:solidFill>
                <a:latin typeface="+mn-lt"/>
                <a:ea typeface="+mn-ea"/>
                <a:cs typeface="+mn-cs"/>
                <a:sym typeface="TTTGBMedium"/>
              </a:defRPr>
            </a:pPr>
            <a:r>
              <a:t>1</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图片页">
    <p:spTree>
      <p:nvGrpSpPr>
        <p:cNvPr id="1" name=""/>
        <p:cNvGrpSpPr/>
        <p:nvPr/>
      </p:nvGrpSpPr>
      <p:grpSpPr>
        <a:xfrm>
          <a:off x="0" y="0"/>
          <a:ext cx="0" cy="0"/>
          <a:chOff x="0" y="0"/>
          <a:chExt cx="0" cy="0"/>
        </a:xfrm>
      </p:grpSpPr>
      <p:sp>
        <p:nvSpPr>
          <p:cNvPr id="133" name="矩形"/>
          <p:cNvSpPr/>
          <p:nvPr/>
        </p:nvSpPr>
        <p:spPr>
          <a:xfrm>
            <a:off x="-10518" y="13086291"/>
            <a:ext cx="24384001" cy="642343"/>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sp>
        <p:nvSpPr>
          <p:cNvPr id="134" name="tencent1.png"/>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35" name="幻灯片编号"/>
          <p:cNvSpPr txBox="1">
            <a:spLocks noGrp="1"/>
          </p:cNvSpPr>
          <p:nvPr>
            <p:ph type="sldNum" sz="quarter" idx="2"/>
          </p:nvPr>
        </p:nvSpPr>
        <p:spPr>
          <a:xfrm>
            <a:off x="-10518" y="13172512"/>
            <a:ext cx="24384001" cy="469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54"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155" name="–Johnny Appleseed"/>
          <p:cNvSpPr txBox="1">
            <a:spLocks noGrp="1"/>
          </p:cNvSpPr>
          <p:nvPr>
            <p:ph type="body" sz="quarter" idx="13"/>
          </p:nvPr>
        </p:nvSpPr>
        <p:spPr>
          <a:xfrm>
            <a:off x="2827305" y="8934450"/>
            <a:ext cx="18742091" cy="585521"/>
          </a:xfrm>
          <a:prstGeom prst="rect">
            <a:avLst/>
          </a:prstGeom>
        </p:spPr>
        <p:txBody>
          <a:bodyPr>
            <a:spAutoFit/>
          </a:bodyPr>
          <a:lstStyle>
            <a:lvl1pPr marL="0" indent="0" algn="ctr">
              <a:lnSpc>
                <a:spcPct val="100000"/>
              </a:lnSpc>
              <a:spcBef>
                <a:spcPts val="0"/>
              </a:spcBef>
              <a:buSzTx/>
              <a:buNone/>
              <a:defRPr sz="3200" i="1">
                <a:latin typeface="Helvetica Neue"/>
                <a:ea typeface="Helvetica Neue"/>
                <a:cs typeface="Helvetica Neue"/>
                <a:sym typeface="Helvetica Neue"/>
              </a:defRPr>
            </a:lvl1pPr>
          </a:lstStyle>
          <a:p>
            <a:r>
              <a:t>–Johnny Appleseed</a:t>
            </a:r>
          </a:p>
        </p:txBody>
      </p:sp>
      <p:sp>
        <p:nvSpPr>
          <p:cNvPr id="156" name="“Type a quote here.”"/>
          <p:cNvSpPr txBox="1">
            <a:spLocks noGrp="1"/>
          </p:cNvSpPr>
          <p:nvPr>
            <p:ph type="body" sz="quarter" idx="14"/>
          </p:nvPr>
        </p:nvSpPr>
        <p:spPr>
          <a:xfrm>
            <a:off x="2827305" y="6261662"/>
            <a:ext cx="18742091" cy="1192677"/>
          </a:xfrm>
          <a:prstGeom prst="rect">
            <a:avLst/>
          </a:prstGeom>
        </p:spPr>
        <p:txBody>
          <a:bodyPr anchor="ctr">
            <a:spAutoFit/>
          </a:bodyPr>
          <a:lstStyle>
            <a:lvl1pPr marL="0" indent="0" algn="ctr">
              <a:lnSpc>
                <a:spcPct val="100000"/>
              </a:lnSpc>
              <a:spcBef>
                <a:spcPts val="0"/>
              </a:spcBef>
              <a:buSzTx/>
              <a:buNone/>
              <a:defRPr sz="7200">
                <a:solidFill>
                  <a:srgbClr val="000000"/>
                </a:solidFill>
                <a:latin typeface="Helvetica Neue Medium"/>
                <a:ea typeface="Helvetica Neue Medium"/>
                <a:cs typeface="Helvetica Neue Medium"/>
                <a:sym typeface="Helvetica Neue Medium"/>
              </a:defRPr>
            </a:lvl1pPr>
          </a:lstStyle>
          <a:p>
            <a:r>
              <a:t>“Type a quote here.”</a:t>
            </a:r>
          </a:p>
        </p:txBody>
      </p:sp>
      <p:sp>
        <p:nvSpPr>
          <p:cNvPr id="157" name="幻灯片编号"/>
          <p:cNvSpPr txBox="1">
            <a:spLocks noGrp="1"/>
          </p:cNvSpPr>
          <p:nvPr>
            <p:ph type="sldNum" sz="quarter" idx="2"/>
          </p:nvPr>
        </p:nvSpPr>
        <p:spPr>
          <a:xfrm>
            <a:off x="6349" y="13172512"/>
            <a:ext cx="24384001" cy="469901"/>
          </a:xfrm>
          <a:prstGeom prst="rect">
            <a:avLst/>
          </a:prstGeom>
        </p:spPr>
        <p:txBody>
          <a:bodyPr/>
          <a:lstStyle/>
          <a:p>
            <a:fld id="{86CB4B4D-7CA3-9044-876B-883B54F8677D}" type="slidenum">
              <a:t>‹#›</a:t>
            </a:fld>
            <a:endParaRPr/>
          </a:p>
        </p:txBody>
      </p:sp>
      <p:sp>
        <p:nvSpPr>
          <p:cNvPr id="158" name="矩形"/>
          <p:cNvSpPr/>
          <p:nvPr/>
        </p:nvSpPr>
        <p:spPr>
          <a:xfrm>
            <a:off x="-10518" y="13086291"/>
            <a:ext cx="24405036" cy="26856"/>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pic>
        <p:nvPicPr>
          <p:cNvPr id="159" name="Page.png" descr="Page.pn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矩形"/>
          <p:cNvSpPr/>
          <p:nvPr/>
        </p:nvSpPr>
        <p:spPr>
          <a:xfrm>
            <a:off x="-10518" y="13086291"/>
            <a:ext cx="24384001" cy="26922"/>
          </a:xfrm>
          <a:prstGeom prst="rect">
            <a:avLst/>
          </a:prstGeom>
          <a:solidFill>
            <a:srgbClr val="000000">
              <a:alpha val="5000"/>
            </a:srgbClr>
          </a:solidFill>
          <a:ln w="12700">
            <a:miter lim="400000"/>
          </a:ln>
        </p:spPr>
        <p:txBody>
          <a:bodyPr lIns="50800" tIns="50800" rIns="50800" bIns="50800" anchor="ctr"/>
          <a:lstStyle/>
          <a:p>
            <a:pPr>
              <a:defRPr sz="1800">
                <a:solidFill>
                  <a:srgbClr val="FFFFFF"/>
                </a:solidFill>
                <a:latin typeface="Helvetica Neue Medium"/>
                <a:ea typeface="Helvetica Neue Medium"/>
                <a:cs typeface="Helvetica Neue Medium"/>
                <a:sym typeface="Helvetica Neue Medium"/>
              </a:defRPr>
            </a:pPr>
            <a:endParaRPr/>
          </a:p>
        </p:txBody>
      </p:sp>
      <p:sp>
        <p:nvSpPr>
          <p:cNvPr id="3" name="幻灯片编号"/>
          <p:cNvSpPr txBox="1">
            <a:spLocks noGrp="1"/>
          </p:cNvSpPr>
          <p:nvPr>
            <p:ph type="sldNum" sz="quarter" idx="2"/>
          </p:nvPr>
        </p:nvSpPr>
        <p:spPr>
          <a:xfrm>
            <a:off x="-10518" y="13172512"/>
            <a:ext cx="24384001" cy="469901"/>
          </a:xfrm>
          <a:prstGeom prst="rect">
            <a:avLst/>
          </a:prstGeom>
          <a:ln w="12700">
            <a:miter lim="400000"/>
          </a:ln>
        </p:spPr>
        <p:txBody>
          <a:bodyPr lIns="50800" tIns="50800" rIns="50800" bIns="50800">
            <a:spAutoFit/>
          </a:bodyPr>
          <a:lstStyle>
            <a:lvl1pPr marR="254000" algn="r">
              <a:defRPr sz="2400">
                <a:solidFill>
                  <a:schemeClr val="accent6">
                    <a:hueOff val="7068528"/>
                    <a:satOff val="-63217"/>
                    <a:lumOff val="21330"/>
                  </a:schemeClr>
                </a:solidFill>
                <a:latin typeface="Helvetica Light"/>
                <a:ea typeface="Helvetica Light"/>
                <a:cs typeface="Helvetica Light"/>
                <a:sym typeface="Helvetica Light"/>
              </a:defRPr>
            </a:lvl1pPr>
          </a:lstStyle>
          <a:p>
            <a:fld id="{86CB4B4D-7CA3-9044-876B-883B54F8677D}" type="slidenum">
              <a:t>‹#›</a:t>
            </a:fld>
            <a:endParaRPr/>
          </a:p>
        </p:txBody>
      </p:sp>
      <p:sp>
        <p:nvSpPr>
          <p:cNvPr id="4" name="Freeform 5"/>
          <p:cNvSpPr/>
          <p:nvPr/>
        </p:nvSpPr>
        <p:spPr>
          <a:xfrm>
            <a:off x="245664" y="13227563"/>
            <a:ext cx="423072" cy="359799"/>
          </a:xfrm>
          <a:custGeom>
            <a:avLst/>
            <a:gdLst/>
            <a:ahLst/>
            <a:cxnLst>
              <a:cxn ang="0">
                <a:pos x="wd2" y="hd2"/>
              </a:cxn>
              <a:cxn ang="5400000">
                <a:pos x="wd2" y="hd2"/>
              </a:cxn>
              <a:cxn ang="10800000">
                <a:pos x="wd2" y="hd2"/>
              </a:cxn>
              <a:cxn ang="16200000">
                <a:pos x="wd2" y="hd2"/>
              </a:cxn>
            </a:cxnLst>
            <a:rect l="0" t="0" r="r" b="b"/>
            <a:pathLst>
              <a:path w="21600" h="21600" extrusionOk="0">
                <a:moveTo>
                  <a:pt x="3230" y="0"/>
                </a:moveTo>
                <a:lnTo>
                  <a:pt x="0" y="21600"/>
                </a:lnTo>
                <a:lnTo>
                  <a:pt x="18370" y="21600"/>
                </a:lnTo>
                <a:lnTo>
                  <a:pt x="21600" y="0"/>
                </a:lnTo>
                <a:lnTo>
                  <a:pt x="3230" y="0"/>
                </a:lnTo>
                <a:close/>
                <a:moveTo>
                  <a:pt x="12343" y="8334"/>
                </a:moveTo>
                <a:lnTo>
                  <a:pt x="10848" y="18595"/>
                </a:lnTo>
                <a:lnTo>
                  <a:pt x="8437" y="18595"/>
                </a:lnTo>
                <a:lnTo>
                  <a:pt x="9932" y="8334"/>
                </a:lnTo>
                <a:lnTo>
                  <a:pt x="6220" y="8334"/>
                </a:lnTo>
                <a:lnTo>
                  <a:pt x="5062" y="6576"/>
                </a:lnTo>
                <a:lnTo>
                  <a:pt x="10173" y="6576"/>
                </a:lnTo>
                <a:lnTo>
                  <a:pt x="10752" y="3005"/>
                </a:lnTo>
                <a:lnTo>
                  <a:pt x="17116" y="8334"/>
                </a:lnTo>
                <a:lnTo>
                  <a:pt x="12343" y="8334"/>
                </a:lnTo>
                <a:close/>
              </a:path>
            </a:pathLst>
          </a:custGeom>
          <a:solidFill>
            <a:srgbClr val="000000">
              <a:alpha val="20000"/>
            </a:srgbClr>
          </a:solidFill>
          <a:ln w="12700">
            <a:miter lim="400000"/>
          </a:ln>
        </p:spPr>
        <p:txBody>
          <a:bodyPr lIns="45719" rIns="45719"/>
          <a:lstStyle/>
          <a:p>
            <a:pPr defTabSz="914400">
              <a:defRPr sz="1800">
                <a:solidFill>
                  <a:srgbClr val="000000"/>
                </a:solidFill>
                <a:latin typeface="Calibri"/>
                <a:ea typeface="Calibri"/>
                <a:cs typeface="Calibri"/>
                <a:sym typeface="Calibri"/>
              </a:defRPr>
            </a:pPr>
            <a:endParaRPr/>
          </a:p>
        </p:txBody>
      </p:sp>
      <p:sp>
        <p:nvSpPr>
          <p:cNvPr id="5" name="正文级别 1…"/>
          <p:cNvSpPr txBox="1">
            <a:spLocks noGrp="1"/>
          </p:cNvSpPr>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pic>
        <p:nvPicPr>
          <p:cNvPr id="6" name="Page.png" descr="Page.png"/>
          <p:cNvPicPr>
            <a:picLocks noChangeAspect="1"/>
          </p:cNvPicPr>
          <p:nvPr/>
        </p:nvPicPr>
        <p:blipFill>
          <a:blip r:embed="rId17"/>
          <a:stretch>
            <a:fillRect/>
          </a:stretch>
        </p:blipFill>
        <p:spPr>
          <a:xfrm>
            <a:off x="0" y="0"/>
            <a:ext cx="24384000" cy="13716000"/>
          </a:xfrm>
          <a:prstGeom prst="rect">
            <a:avLst/>
          </a:prstGeom>
          <a:ln w="12700">
            <a:miter lim="400000"/>
          </a:ln>
        </p:spPr>
      </p:pic>
      <p:sp>
        <p:nvSpPr>
          <p:cNvPr id="7" name="标题文本"/>
          <p:cNvSpPr txBox="1">
            <a:spLocks noGrp="1"/>
          </p:cNvSpPr>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标题文本</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 id="2147483661" r:id="rId9"/>
    <p:sldLayoutId id="2147483662" r:id="rId10"/>
    <p:sldLayoutId id="2147483663" r:id="rId11"/>
    <p:sldLayoutId id="2147483664" r:id="rId12"/>
    <p:sldLayoutId id="2147483665" r:id="rId13"/>
    <p:sldLayoutId id="2147483666" r:id="rId14"/>
    <p:sldLayoutId id="2147483667"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p:titleStyle>
    <p:bodyStyle>
      <a:lvl1pPr marL="5627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1pPr>
      <a:lvl2pPr marL="11723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2pPr>
      <a:lvl3pPr marL="17819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3pPr>
      <a:lvl4pPr marL="23915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4pPr>
      <a:lvl5pPr marL="30011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5pPr>
      <a:lvl6pPr marL="36107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6pPr>
      <a:lvl7pPr marL="42203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7pPr>
      <a:lvl8pPr marL="48299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8pPr>
      <a:lvl9pPr marL="5439507" marR="0" indent="-562707" algn="l" defTabSz="825500" rtl="0" latinLnBrk="0">
        <a:lnSpc>
          <a:spcPct val="80000"/>
        </a:lnSpc>
        <a:spcBef>
          <a:spcPts val="5000"/>
        </a:spcBef>
        <a:spcAft>
          <a:spcPts val="0"/>
        </a:spcAft>
        <a:buClrTx/>
        <a:buSzPct val="75000"/>
        <a:buFontTx/>
        <a:buChar char="•"/>
        <a:tabLst/>
        <a:defRPr sz="4800" b="0" i="0" u="none" strike="noStrike" cap="none" spc="0" baseline="0">
          <a:ln>
            <a:noFill/>
          </a:ln>
          <a:solidFill>
            <a:schemeClr val="accent6">
              <a:hueOff val="10811956"/>
              <a:satOff val="-58544"/>
              <a:lumOff val="-9736"/>
            </a:schemeClr>
          </a:solidFill>
          <a:uFillTx/>
          <a:latin typeface="Helvetica"/>
          <a:ea typeface="Helvetica"/>
          <a:cs typeface="Helvetica"/>
          <a:sym typeface="Helvetica"/>
        </a:defRPr>
      </a:lvl9pPr>
    </p:bodyStyle>
    <p:otherStyle>
      <a:lvl1pPr marL="0" marR="254000" indent="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254000" indent="2286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254000" indent="4572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254000" indent="6858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254000" indent="9144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254000" indent="11430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254000" indent="13716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254000" indent="16002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254000" indent="1828800" algn="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zh.wikipedia.org/wiki/%E6%9C%AA%E7%B5%B1%E4%B8%80%E6%BC%A2%E5%AD%97%E5%88%97%E8%A1%A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gif"/></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共享 连接的力量"/>
          <p:cNvSpPr txBox="1">
            <a:spLocks noGrp="1"/>
          </p:cNvSpPr>
          <p:nvPr>
            <p:ph type="title"/>
          </p:nvPr>
        </p:nvSpPr>
        <p:spPr>
          <a:xfrm>
            <a:off x="3397640" y="4825056"/>
            <a:ext cx="20611572" cy="2416308"/>
          </a:xfrm>
          <a:prstGeom prst="rect">
            <a:avLst/>
          </a:prstGeom>
        </p:spPr>
        <p:txBody>
          <a:bodyPr>
            <a:normAutofit/>
          </a:bodyPr>
          <a:lstStyle/>
          <a:p>
            <a:r>
              <a:rPr lang="en-US" altLang="zh-CN" dirty="0">
                <a:latin typeface="腾讯体 W7" panose="020C08030202040F0204" pitchFamily="34" charset="-122"/>
                <a:ea typeface="腾讯体 W7" panose="020C08030202040F0204" pitchFamily="34" charset="-122"/>
              </a:rPr>
              <a:t>		</a:t>
            </a:r>
            <a:r>
              <a:rPr lang="zh-CN" altLang="en-US" dirty="0">
                <a:latin typeface="腾讯体 W7" panose="020C08030202040F0204" pitchFamily="34" charset="-122"/>
                <a:ea typeface="腾讯体 W7" panose="020C08030202040F0204" pitchFamily="34" charset="-122"/>
              </a:rPr>
              <a:t>字符与编码</a:t>
            </a:r>
            <a:endParaRPr dirty="0">
              <a:latin typeface="腾讯体 W7" panose="020C08030202040F0204" pitchFamily="34" charset="-122"/>
              <a:ea typeface="腾讯体 W7" panose="020C08030202040F0204" pitchFamily="34" charset="-122"/>
            </a:endParaRPr>
          </a:p>
        </p:txBody>
      </p:sp>
      <p:sp>
        <p:nvSpPr>
          <p:cNvPr id="216" name="Sharing The Power To Connect"/>
          <p:cNvSpPr txBox="1">
            <a:spLocks noGrp="1"/>
          </p:cNvSpPr>
          <p:nvPr>
            <p:ph type="body" sz="quarter" idx="1"/>
          </p:nvPr>
        </p:nvSpPr>
        <p:spPr>
          <a:xfrm>
            <a:off x="7208054" y="9233603"/>
            <a:ext cx="8628575" cy="1267487"/>
          </a:xfrm>
          <a:prstGeom prst="rect">
            <a:avLst/>
          </a:prstGeom>
        </p:spPr>
        <p:txBody>
          <a:bodyPr>
            <a:normAutofit/>
          </a:bodyPr>
          <a:lstStyle>
            <a:lvl1pPr defTabSz="338454">
              <a:defRPr sz="6969"/>
            </a:lvl1pPr>
          </a:lstStyle>
          <a:p>
            <a:r>
              <a:rPr lang="zh-CN" altLang="en-US" sz="4000" dirty="0">
                <a:latin typeface="腾讯体 W7" panose="020C08030202040F0204" pitchFamily="34" charset="-122"/>
                <a:ea typeface="腾讯体 W7" panose="020C08030202040F0204" pitchFamily="34" charset="-122"/>
              </a:rPr>
              <a:t>数据科学部平台工具组</a:t>
            </a:r>
            <a:r>
              <a:rPr lang="en-US" altLang="zh-CN" sz="4000" dirty="0">
                <a:latin typeface="腾讯体 W7" panose="020C08030202040F0204" pitchFamily="34" charset="-122"/>
                <a:ea typeface="腾讯体 W7" panose="020C08030202040F0204" pitchFamily="34" charset="-122"/>
              </a:rPr>
              <a:t>-</a:t>
            </a:r>
            <a:r>
              <a:rPr lang="en-US" altLang="zh-CN" sz="4000" dirty="0" err="1">
                <a:latin typeface="腾讯体 W7" panose="020C08030202040F0204" pitchFamily="34" charset="-122"/>
                <a:ea typeface="腾讯体 W7" panose="020C08030202040F0204" pitchFamily="34" charset="-122"/>
              </a:rPr>
              <a:t>shenzhou</a:t>
            </a:r>
            <a:endParaRPr sz="4000" dirty="0">
              <a:latin typeface="腾讯体 W7" panose="020C08030202040F0204" pitchFamily="34" charset="-122"/>
              <a:ea typeface="腾讯体 W7" panose="020C08030202040F0204" pitchFamily="34"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E7B19399-F550-5041-8306-02162DEB5CE5}"/>
              </a:ext>
            </a:extLst>
          </p:cNvPr>
          <p:cNvSpPr>
            <a:spLocks noGrp="1"/>
          </p:cNvSpPr>
          <p:nvPr>
            <p:ph type="subTitle" idx="1"/>
          </p:nvPr>
        </p:nvSpPr>
        <p:spPr>
          <a:xfrm>
            <a:off x="9493827" y="6182203"/>
            <a:ext cx="6726381" cy="675797"/>
          </a:xfrm>
        </p:spPr>
        <p:txBody>
          <a:bodyPr>
            <a:normAutofit lnSpcReduction="10000"/>
          </a:bodyPr>
          <a:lstStyle/>
          <a:p>
            <a:pPr algn="l"/>
            <a:r>
              <a:rPr lang="en-US" altLang="zh-CN" dirty="0">
                <a:solidFill>
                  <a:srgbClr val="000000"/>
                </a:solidFill>
              </a:rPr>
              <a:t>ASCII</a:t>
            </a:r>
            <a:r>
              <a:rPr lang="zh-CN" altLang="en-US" dirty="0">
                <a:solidFill>
                  <a:srgbClr val="000000"/>
                </a:solidFill>
              </a:rPr>
              <a:t> 、</a:t>
            </a:r>
            <a:r>
              <a:rPr lang="en-US" altLang="zh-CN" dirty="0">
                <a:solidFill>
                  <a:srgbClr val="000000"/>
                </a:solidFill>
              </a:rPr>
              <a:t>EASCII</a:t>
            </a:r>
            <a:r>
              <a:rPr lang="zh-CN" altLang="en-US" dirty="0">
                <a:solidFill>
                  <a:srgbClr val="000000"/>
                </a:solidFill>
              </a:rPr>
              <a:t> 和 </a:t>
            </a:r>
            <a:r>
              <a:rPr lang="en-US" altLang="zh-CN" dirty="0">
                <a:solidFill>
                  <a:srgbClr val="000000"/>
                </a:solidFill>
              </a:rPr>
              <a:t>GBK</a:t>
            </a:r>
          </a:p>
        </p:txBody>
      </p:sp>
      <p:pic>
        <p:nvPicPr>
          <p:cNvPr id="5" name="图片 4">
            <a:extLst>
              <a:ext uri="{FF2B5EF4-FFF2-40B4-BE49-F238E27FC236}">
                <a16:creationId xmlns:a16="http://schemas.microsoft.com/office/drawing/2014/main" id="{F17E3090-FA18-5346-8FCD-394859D03EED}"/>
              </a:ext>
            </a:extLst>
          </p:cNvPr>
          <p:cNvPicPr>
            <a:picLocks noChangeAspect="1"/>
          </p:cNvPicPr>
          <p:nvPr/>
        </p:nvPicPr>
        <p:blipFill>
          <a:blip r:embed="rId2"/>
          <a:stretch>
            <a:fillRect/>
          </a:stretch>
        </p:blipFill>
        <p:spPr>
          <a:xfrm>
            <a:off x="7103990" y="5296718"/>
            <a:ext cx="1867569" cy="1770970"/>
          </a:xfrm>
          <a:prstGeom prst="rect">
            <a:avLst/>
          </a:prstGeom>
        </p:spPr>
      </p:pic>
    </p:spTree>
    <p:extLst>
      <p:ext uri="{BB962C8B-B14F-4D97-AF65-F5344CB8AC3E}">
        <p14:creationId xmlns:p14="http://schemas.microsoft.com/office/powerpoint/2010/main" val="365077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4" y="795807"/>
            <a:ext cx="420170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ASCII</a:t>
            </a:r>
            <a:r>
              <a:rPr lang="zh-CN" altLang="en-US" sz="3200" dirty="0">
                <a:solidFill>
                  <a:schemeClr val="accent1"/>
                </a:solidFill>
                <a:latin typeface="腾讯体 W7" panose="020C08030202040F0204" pitchFamily="34" charset="-122"/>
                <a:ea typeface="腾讯体 W7" panose="020C08030202040F0204" pitchFamily="34" charset="-122"/>
              </a:rPr>
              <a:t> 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285214"/>
            <a:ext cx="18915291"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 altLang="zh-CN" dirty="0"/>
              <a:t>ASCII</a:t>
            </a:r>
            <a:r>
              <a:rPr lang="zh-CN" altLang="en" dirty="0"/>
              <a:t>（</a:t>
            </a:r>
            <a:r>
              <a:rPr lang="en" altLang="zh-CN" b="1" dirty="0"/>
              <a:t>A</a:t>
            </a:r>
            <a:r>
              <a:rPr lang="en" altLang="zh-CN" dirty="0"/>
              <a:t>merican </a:t>
            </a:r>
            <a:r>
              <a:rPr lang="en" altLang="zh-CN" b="1" dirty="0"/>
              <a:t>S</a:t>
            </a:r>
            <a:r>
              <a:rPr lang="en" altLang="zh-CN" dirty="0"/>
              <a:t>tandard </a:t>
            </a:r>
            <a:r>
              <a:rPr lang="en" altLang="zh-CN" b="1" dirty="0"/>
              <a:t>C</a:t>
            </a:r>
            <a:r>
              <a:rPr lang="en" altLang="zh-CN" dirty="0"/>
              <a:t>ode for </a:t>
            </a:r>
            <a:r>
              <a:rPr lang="en" altLang="zh-CN" b="1" dirty="0"/>
              <a:t>I</a:t>
            </a:r>
            <a:r>
              <a:rPr lang="en" altLang="zh-CN" dirty="0"/>
              <a:t>nformation </a:t>
            </a:r>
            <a:r>
              <a:rPr lang="en" altLang="zh-CN" b="1" dirty="0"/>
              <a:t>I</a:t>
            </a:r>
            <a:r>
              <a:rPr lang="en" altLang="zh-CN" dirty="0"/>
              <a:t>nterchange</a:t>
            </a:r>
            <a:r>
              <a:rPr lang="zh-CN" altLang="en" dirty="0"/>
              <a:t>，</a:t>
            </a:r>
            <a:r>
              <a:rPr lang="zh-CN" altLang="en-US" b="1" dirty="0"/>
              <a:t>美国信息交换标准代码</a:t>
            </a:r>
            <a:r>
              <a:rPr lang="zh-CN" altLang="en-US" dirty="0"/>
              <a:t>）是比较早的一种编码字符集，里面包含了 </a:t>
            </a:r>
            <a:r>
              <a:rPr lang="en-US" altLang="zh-CN" dirty="0"/>
              <a:t>128 </a:t>
            </a:r>
            <a:r>
              <a:rPr lang="zh-CN" altLang="en-US" dirty="0"/>
              <a:t>种字符，囊括了英文中常用的字母、数字、标点符号。另外还考虑了一些计算机的特定行为，比如响铃等等。</a:t>
            </a:r>
          </a:p>
          <a:p>
            <a:pPr algn="l"/>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8194" name="Picture 2">
            <a:extLst>
              <a:ext uri="{FF2B5EF4-FFF2-40B4-BE49-F238E27FC236}">
                <a16:creationId xmlns:a16="http://schemas.microsoft.com/office/drawing/2014/main" id="{ED36B9A9-CA5B-2845-829B-1D398F45E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310" y="4369824"/>
            <a:ext cx="14756524" cy="855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4" y="795807"/>
            <a:ext cx="420170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ASCII</a:t>
            </a:r>
            <a:r>
              <a:rPr lang="zh-CN" altLang="en-US" sz="3200" dirty="0">
                <a:solidFill>
                  <a:schemeClr val="accent1"/>
                </a:solidFill>
                <a:latin typeface="腾讯体 W7" panose="020C08030202040F0204" pitchFamily="34" charset="-122"/>
                <a:ea typeface="腾讯体 W7" panose="020C08030202040F0204" pitchFamily="34" charset="-122"/>
              </a:rPr>
              <a:t> 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556397"/>
            <a:ext cx="9663328"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latin typeface="SimHei" panose="02010609060101010101" pitchFamily="49" charset="-122"/>
                <a:ea typeface="SimHei" panose="02010609060101010101" pitchFamily="49" charset="-122"/>
              </a:rPr>
              <a:t>非英文字符和 </a:t>
            </a:r>
            <a:r>
              <a:rPr lang="en-US" altLang="zh-CN" dirty="0">
                <a:latin typeface="SimHei" panose="02010609060101010101" pitchFamily="49" charset="-122"/>
                <a:ea typeface="SimHei" panose="02010609060101010101" pitchFamily="49" charset="-122"/>
              </a:rPr>
              <a:t>ASCII</a:t>
            </a:r>
          </a:p>
          <a:p>
            <a:pPr algn="l"/>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r>
              <a:rPr lang="zh-CN" altLang="en-US" dirty="0"/>
              <a:t>西欧、东欧、南欧、斯拉夫、希腊等等不同语系都在 </a:t>
            </a:r>
            <a:r>
              <a:rPr lang="en" altLang="zh-CN" dirty="0"/>
              <a:t>ASCII </a:t>
            </a:r>
            <a:r>
              <a:rPr lang="zh-CN" altLang="en-US" dirty="0"/>
              <a:t>的基础上添加 </a:t>
            </a:r>
            <a:r>
              <a:rPr lang="en-US" altLang="zh-CN" dirty="0"/>
              <a:t>1</a:t>
            </a:r>
            <a:r>
              <a:rPr lang="en" altLang="zh-CN" dirty="0"/>
              <a:t>bit </a:t>
            </a:r>
            <a:r>
              <a:rPr lang="zh-CN" altLang="en-US" dirty="0"/>
              <a:t>扩充字符，并且有不同的规则。</a:t>
            </a:r>
            <a:endParaRPr lang="en-US" altLang="zh-CN" dirty="0"/>
          </a:p>
          <a:p>
            <a:pPr algn="l"/>
            <a:endParaRPr lang="en-US" altLang="zh-CN" dirty="0"/>
          </a:p>
          <a:p>
            <a:pPr algn="l"/>
            <a:r>
              <a:rPr lang="zh-CN" altLang="en-US" dirty="0"/>
              <a:t>比如，</a:t>
            </a:r>
            <a:r>
              <a:rPr lang="en-US" altLang="zh-CN" dirty="0"/>
              <a:t>130 </a:t>
            </a:r>
            <a:r>
              <a:rPr lang="zh-CN" altLang="en-US" dirty="0"/>
              <a:t>在法语编码中代表了</a:t>
            </a:r>
            <a:r>
              <a:rPr lang="en" altLang="zh-CN" dirty="0" err="1"/>
              <a:t>é</a:t>
            </a:r>
            <a:r>
              <a:rPr lang="zh-CN" altLang="en" dirty="0"/>
              <a:t>，</a:t>
            </a:r>
            <a:r>
              <a:rPr lang="zh-CN" altLang="en-US" dirty="0"/>
              <a:t>在希伯来语编码中却代表了字母</a:t>
            </a:r>
            <a:r>
              <a:rPr lang="en" altLang="zh-CN" dirty="0"/>
              <a:t>Gimel </a:t>
            </a:r>
            <a:r>
              <a:rPr lang="zh-CN" altLang="en-US" dirty="0"/>
              <a:t>（</a:t>
            </a:r>
            <a:r>
              <a:rPr lang="he-IL" altLang="zh-CN" dirty="0"/>
              <a:t>ג</a:t>
            </a:r>
            <a:r>
              <a:rPr lang="zh-CN" altLang="en-US" dirty="0"/>
              <a:t>）</a:t>
            </a:r>
            <a:r>
              <a:rPr lang="zh-CN" altLang="he-IL" dirty="0"/>
              <a:t>。</a:t>
            </a:r>
            <a:endParaRPr lang="en-US" altLang="zh-CN" dirty="0"/>
          </a:p>
          <a:p>
            <a:pPr algn="l"/>
            <a:endParaRPr lang="en-US" altLang="zh-CN" dirty="0"/>
          </a:p>
          <a:p>
            <a:pPr algn="l"/>
            <a:r>
              <a:rPr lang="en" altLang="zh-CN" dirty="0"/>
              <a:t>Latin-1</a:t>
            </a:r>
            <a:r>
              <a:rPr lang="zh-CN" altLang="en" dirty="0"/>
              <a:t>，</a:t>
            </a:r>
            <a:r>
              <a:rPr lang="en" altLang="zh-CN" dirty="0"/>
              <a:t>Latin-2</a:t>
            </a:r>
            <a:r>
              <a:rPr lang="zh-CN" altLang="en" dirty="0"/>
              <a:t>，</a:t>
            </a:r>
            <a:r>
              <a:rPr lang="en" altLang="zh-CN" dirty="0"/>
              <a:t>Latin-3 </a:t>
            </a:r>
            <a:r>
              <a:rPr lang="zh-CN" altLang="en-US" dirty="0"/>
              <a:t>等等，就是这种方案的产物。</a:t>
            </a:r>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10242" name="Picture 2">
            <a:extLst>
              <a:ext uri="{FF2B5EF4-FFF2-40B4-BE49-F238E27FC236}">
                <a16:creationId xmlns:a16="http://schemas.microsoft.com/office/drawing/2014/main" id="{0E6A2F5B-D3C5-CA42-ADF3-9FE725643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352" y="999551"/>
            <a:ext cx="12495328" cy="1213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9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汉字和编码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232103"/>
            <a:ext cx="9663328"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zh-CN" altLang="en-US" sz="3600" b="0" i="0" u="none" strike="noStrike" cap="none" spc="0" normalizeH="0" baseline="0" dirty="0">
                <a:ln>
                  <a:noFill/>
                </a:ln>
                <a:solidFill>
                  <a:schemeClr val="accent6">
                    <a:hueOff val="10811956"/>
                    <a:satOff val="-58544"/>
                    <a:lumOff val="-9736"/>
                  </a:schemeClr>
                </a:solidFill>
                <a:effectLst/>
                <a:uFillTx/>
                <a:latin typeface="SimHei" panose="02010609060101010101" pitchFamily="49" charset="-122"/>
                <a:ea typeface="SimHei" panose="02010609060101010101" pitchFamily="49" charset="-122"/>
                <a:sym typeface="Helvetica"/>
              </a:rPr>
              <a:t>汉字编码</a:t>
            </a:r>
            <a:endParaRPr kumimoji="0" lang="en-US" altLang="zh-CN" sz="3600" b="0" i="0" u="none" strike="noStrike" cap="none" spc="0" normalizeH="0" baseline="0" dirty="0">
              <a:ln>
                <a:noFill/>
              </a:ln>
              <a:solidFill>
                <a:schemeClr val="accent6">
                  <a:hueOff val="10811956"/>
                  <a:satOff val="-58544"/>
                  <a:lumOff val="-9736"/>
                </a:schemeClr>
              </a:solidFill>
              <a:effectLst/>
              <a:uFillTx/>
              <a:latin typeface="SimHei" panose="02010609060101010101" pitchFamily="49" charset="-122"/>
              <a:ea typeface="SimHei" panose="02010609060101010101" pitchFamily="49" charset="-122"/>
              <a:sym typeface="Helvetica"/>
            </a:endParaRPr>
          </a:p>
          <a:p>
            <a:pPr algn="l"/>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r>
              <a:rPr lang="zh-CN" altLang="en-US" dirty="0"/>
              <a:t>常用汉字 </a:t>
            </a:r>
            <a:r>
              <a:rPr lang="en-US" altLang="zh-CN" dirty="0"/>
              <a:t>6000+</a:t>
            </a:r>
            <a:r>
              <a:rPr lang="zh-CN" altLang="en-US" dirty="0"/>
              <a:t>，远超 </a:t>
            </a:r>
            <a:r>
              <a:rPr lang="en-US" altLang="zh-CN" dirty="0"/>
              <a:t>2^8</a:t>
            </a:r>
            <a:r>
              <a:rPr lang="zh-CN" altLang="en-US" dirty="0"/>
              <a:t> </a:t>
            </a:r>
            <a:r>
              <a:rPr lang="en-US" altLang="zh-CN" dirty="0"/>
              <a:t>=</a:t>
            </a:r>
            <a:r>
              <a:rPr lang="zh-CN" altLang="en-US" dirty="0"/>
              <a:t> </a:t>
            </a:r>
            <a:r>
              <a:rPr lang="en-US" altLang="zh-CN" dirty="0"/>
              <a:t>256</a:t>
            </a:r>
          </a:p>
          <a:p>
            <a:pPr algn="l"/>
            <a:endParaRPr lang="en-US" altLang="zh-CN" dirty="0"/>
          </a:p>
          <a:p>
            <a:pPr algn="l"/>
            <a:r>
              <a:rPr lang="zh-CN" altLang="en-US" dirty="0"/>
              <a:t>使用 </a:t>
            </a:r>
            <a:r>
              <a:rPr lang="en-US" altLang="zh-CN" dirty="0"/>
              <a:t>2Byte</a:t>
            </a:r>
            <a:r>
              <a:rPr lang="zh-CN" altLang="en-US" dirty="0"/>
              <a:t> 编码一个汉字</a:t>
            </a:r>
            <a:endParaRPr lang="en-US" altLang="zh-CN" dirty="0"/>
          </a:p>
          <a:p>
            <a:pPr algn="l"/>
            <a:endParaRPr lang="en-US" altLang="zh-CN" dirty="0"/>
          </a:p>
          <a:p>
            <a:pPr algn="l"/>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r>
              <a:rPr lang="en-US" altLang="zh-CN" dirty="0"/>
              <a:t>1978</a:t>
            </a:r>
            <a:r>
              <a:rPr lang="zh-CN" altLang="en-US" dirty="0"/>
              <a:t> 日本 </a:t>
            </a:r>
            <a:r>
              <a:rPr lang="en-US" altLang="zh-CN" dirty="0"/>
              <a:t>--&gt;</a:t>
            </a:r>
            <a:r>
              <a:rPr lang="zh-CN" altLang="en-US" dirty="0"/>
              <a:t> </a:t>
            </a:r>
            <a:r>
              <a:rPr lang="en-US" altLang="zh-CN" dirty="0"/>
              <a:t>JIS</a:t>
            </a:r>
            <a:r>
              <a:rPr lang="zh-CN" altLang="en-US" dirty="0"/>
              <a:t> 日文汉字</a:t>
            </a:r>
            <a:endParaRPr lang="en-US" altLang="zh-CN" dirty="0"/>
          </a:p>
          <a:p>
            <a:pPr algn="l"/>
            <a:r>
              <a:rPr lang="en-US" altLang="zh-CN" dirty="0"/>
              <a:t>1981</a:t>
            </a:r>
            <a:r>
              <a:rPr lang="zh-CN" altLang="en-US" dirty="0"/>
              <a:t> 中华人民共和国 </a:t>
            </a:r>
            <a:r>
              <a:rPr lang="en-US" altLang="zh-CN" dirty="0"/>
              <a:t>--&gt;</a:t>
            </a:r>
            <a:r>
              <a:rPr lang="zh-CN" altLang="en-US" dirty="0"/>
              <a:t> </a:t>
            </a:r>
            <a:r>
              <a:rPr lang="en-US" altLang="zh-CN" dirty="0"/>
              <a:t>GB2312</a:t>
            </a:r>
            <a:r>
              <a:rPr lang="zh-CN" altLang="en-US" dirty="0"/>
              <a:t> 简体汉字</a:t>
            </a:r>
            <a:endParaRPr lang="en-US" altLang="zh-CN" dirty="0"/>
          </a:p>
          <a:p>
            <a:pPr algn="l"/>
            <a:r>
              <a:rPr lang="en-US" altLang="zh-CN" dirty="0"/>
              <a:t>1983</a:t>
            </a:r>
            <a:r>
              <a:rPr lang="zh-CN" altLang="en-US" dirty="0"/>
              <a:t> 台湾 </a:t>
            </a:r>
            <a:r>
              <a:rPr lang="en-US" altLang="zh-CN" dirty="0"/>
              <a:t>--&gt;</a:t>
            </a:r>
            <a:r>
              <a:rPr lang="zh-CN" altLang="en-US" dirty="0"/>
              <a:t> </a:t>
            </a:r>
            <a:r>
              <a:rPr lang="en-US" altLang="zh-CN" dirty="0"/>
              <a:t>BIG</a:t>
            </a:r>
            <a:r>
              <a:rPr lang="zh-CN" altLang="en-US" dirty="0"/>
              <a:t> </a:t>
            </a:r>
            <a:r>
              <a:rPr lang="en-US" altLang="zh-CN" dirty="0"/>
              <a:t>5</a:t>
            </a:r>
            <a:r>
              <a:rPr lang="zh-CN" altLang="en-US" dirty="0"/>
              <a:t> 繁体中文</a:t>
            </a:r>
            <a:endParaRPr lang="en-US" altLang="zh-CN" dirty="0"/>
          </a:p>
          <a:p>
            <a:pPr algn="l"/>
            <a:r>
              <a:rPr lang="en-US" altLang="zh-CN" dirty="0"/>
              <a:t>1995</a:t>
            </a:r>
            <a:r>
              <a:rPr lang="zh-CN" altLang="en-US" dirty="0"/>
              <a:t> </a:t>
            </a:r>
            <a:r>
              <a:rPr lang="en-US" altLang="zh-CN" dirty="0"/>
              <a:t>GBK</a:t>
            </a:r>
            <a:r>
              <a:rPr lang="zh-CN" altLang="en-US" dirty="0"/>
              <a:t> 简体汉字</a:t>
            </a:r>
            <a:endParaRPr lang="en-US" altLang="zh-CN" dirty="0"/>
          </a:p>
          <a:p>
            <a:pPr algn="l"/>
            <a:endParaRPr lang="en-US" altLang="zh-CN" dirty="0"/>
          </a:p>
        </p:txBody>
      </p:sp>
      <p:pic>
        <p:nvPicPr>
          <p:cNvPr id="3" name="图片 2">
            <a:extLst>
              <a:ext uri="{FF2B5EF4-FFF2-40B4-BE49-F238E27FC236}">
                <a16:creationId xmlns:a16="http://schemas.microsoft.com/office/drawing/2014/main" id="{19A8FAE7-9AD3-CD41-BBDC-278D3A91E80E}"/>
              </a:ext>
            </a:extLst>
          </p:cNvPr>
          <p:cNvPicPr>
            <a:picLocks noChangeAspect="1"/>
          </p:cNvPicPr>
          <p:nvPr/>
        </p:nvPicPr>
        <p:blipFill>
          <a:blip r:embed="rId4"/>
          <a:stretch>
            <a:fillRect/>
          </a:stretch>
        </p:blipFill>
        <p:spPr>
          <a:xfrm>
            <a:off x="11314947" y="2632301"/>
            <a:ext cx="10261007" cy="5950170"/>
          </a:xfrm>
          <a:prstGeom prst="rect">
            <a:avLst/>
          </a:prstGeom>
        </p:spPr>
      </p:pic>
    </p:spTree>
    <p:extLst>
      <p:ext uri="{BB962C8B-B14F-4D97-AF65-F5344CB8AC3E}">
        <p14:creationId xmlns:p14="http://schemas.microsoft.com/office/powerpoint/2010/main" val="135655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汉字和编码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3804667"/>
            <a:ext cx="12025761"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latin typeface="SimHei" panose="02010609060101010101" pitchFamily="49" charset="-122"/>
                <a:ea typeface="SimHei" panose="02010609060101010101" pitchFamily="49" charset="-122"/>
              </a:rPr>
              <a:t>全角和半角</a:t>
            </a:r>
            <a:endParaRPr lang="en-US" altLang="zh-CN" dirty="0">
              <a:latin typeface="SimHei" panose="02010609060101010101" pitchFamily="49" charset="-122"/>
              <a:ea typeface="SimHei" panose="02010609060101010101" pitchFamily="49" charset="-122"/>
            </a:endParaRPr>
          </a:p>
          <a:p>
            <a:pPr algn="l"/>
            <a:endParaRPr lang="en-US" altLang="zh-CN" dirty="0"/>
          </a:p>
          <a:p>
            <a:pPr algn="l"/>
            <a:r>
              <a:rPr lang="zh-CN" altLang="en-US" dirty="0"/>
              <a:t>与 </a:t>
            </a:r>
            <a:r>
              <a:rPr lang="en-US" altLang="zh-CN" dirty="0"/>
              <a:t>ASCII</a:t>
            </a:r>
            <a:r>
              <a:rPr lang="zh-CN" altLang="en-US" dirty="0"/>
              <a:t> 兼容的字符和编码，即是半角，一个字符仍然使用 </a:t>
            </a:r>
            <a:r>
              <a:rPr lang="en-US" altLang="zh-CN" dirty="0"/>
              <a:t>1Byte</a:t>
            </a:r>
            <a:r>
              <a:rPr lang="zh-CN" altLang="en-US" dirty="0"/>
              <a:t> 编码</a:t>
            </a:r>
            <a:endParaRPr lang="en-US" altLang="zh-CN" dirty="0"/>
          </a:p>
          <a:p>
            <a:pPr algn="l"/>
            <a:endParaRPr lang="en-US" altLang="zh-CN" dirty="0"/>
          </a:p>
          <a:p>
            <a:pPr algn="l"/>
            <a:r>
              <a:rPr lang="zh-CN" altLang="en-US" dirty="0"/>
              <a:t>其他字符使用 </a:t>
            </a:r>
            <a:r>
              <a:rPr lang="en-US" altLang="zh-CN" dirty="0"/>
              <a:t>2Byte</a:t>
            </a:r>
            <a:r>
              <a:rPr lang="zh-CN" altLang="en-US" dirty="0"/>
              <a:t>，则是全角</a:t>
            </a:r>
            <a:endParaRPr lang="en-US" altLang="zh-CN" dirty="0"/>
          </a:p>
          <a:p>
            <a:pPr algn="l"/>
            <a:endParaRPr lang="en-US" altLang="zh-CN" dirty="0"/>
          </a:p>
          <a:p>
            <a:pPr algn="l"/>
            <a:r>
              <a:rPr lang="zh-CN" altLang="en-US" dirty="0"/>
              <a:t>但 </a:t>
            </a:r>
            <a:r>
              <a:rPr lang="en-US" altLang="zh-CN" dirty="0"/>
              <a:t>GBK</a:t>
            </a:r>
            <a:r>
              <a:rPr lang="zh-CN" altLang="en-US" dirty="0"/>
              <a:t> 中也有全套半角对应的全角字符。</a:t>
            </a:r>
            <a:endParaRPr lang="en-US" altLang="zh-CN" dirty="0"/>
          </a:p>
          <a:p>
            <a:pPr algn="l"/>
            <a:endParaRPr lang="en-US" altLang="zh-CN" dirty="0"/>
          </a:p>
        </p:txBody>
      </p:sp>
      <p:pic>
        <p:nvPicPr>
          <p:cNvPr id="3" name="图片 2">
            <a:extLst>
              <a:ext uri="{FF2B5EF4-FFF2-40B4-BE49-F238E27FC236}">
                <a16:creationId xmlns:a16="http://schemas.microsoft.com/office/drawing/2014/main" id="{8D1766ED-C119-9D4B-8D4E-FC9BA9229998}"/>
              </a:ext>
            </a:extLst>
          </p:cNvPr>
          <p:cNvPicPr>
            <a:picLocks noChangeAspect="1"/>
          </p:cNvPicPr>
          <p:nvPr/>
        </p:nvPicPr>
        <p:blipFill>
          <a:blip r:embed="rId4"/>
          <a:stretch>
            <a:fillRect/>
          </a:stretch>
        </p:blipFill>
        <p:spPr>
          <a:xfrm>
            <a:off x="13903872" y="3804667"/>
            <a:ext cx="7678329" cy="4636368"/>
          </a:xfrm>
          <a:prstGeom prst="rect">
            <a:avLst/>
          </a:prstGeom>
        </p:spPr>
      </p:pic>
    </p:spTree>
    <p:extLst>
      <p:ext uri="{BB962C8B-B14F-4D97-AF65-F5344CB8AC3E}">
        <p14:creationId xmlns:p14="http://schemas.microsoft.com/office/powerpoint/2010/main" val="115520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汉字和编码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1820723"/>
            <a:ext cx="12025761" cy="10074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latin typeface="SimHei" panose="02010609060101010101" pitchFamily="49" charset="-122"/>
                <a:ea typeface="SimHei" panose="02010609060101010101" pitchFamily="49" charset="-122"/>
              </a:rPr>
              <a:t>汉字编码和操作系统兼容性</a:t>
            </a:r>
            <a:endParaRPr lang="en-US" altLang="zh-CN" dirty="0">
              <a:latin typeface="SimHei" panose="02010609060101010101" pitchFamily="49" charset="-122"/>
              <a:ea typeface="SimHei" panose="02010609060101010101" pitchFamily="49" charset="-122"/>
            </a:endParaRPr>
          </a:p>
          <a:p>
            <a:pPr algn="l"/>
            <a:endParaRPr lang="en-US" altLang="zh-CN" dirty="0"/>
          </a:p>
          <a:p>
            <a:pPr algn="l"/>
            <a:r>
              <a:rPr lang="zh-CN" altLang="en-US" dirty="0"/>
              <a:t>支持不同语言的操作系统，往往会内置或者按照很多的编码字符集，被叫做代码页（</a:t>
            </a:r>
            <a:r>
              <a:rPr lang="en" altLang="zh-CN" dirty="0"/>
              <a:t>code page</a:t>
            </a:r>
            <a:r>
              <a:rPr lang="zh-CN" altLang="en" dirty="0"/>
              <a:t>，</a:t>
            </a:r>
            <a:r>
              <a:rPr lang="zh-CN" altLang="en-US" dirty="0"/>
              <a:t>简称 </a:t>
            </a:r>
            <a:r>
              <a:rPr lang="en" altLang="zh-CN" dirty="0"/>
              <a:t>CP</a:t>
            </a:r>
            <a:r>
              <a:rPr lang="zh-CN" altLang="en" dirty="0"/>
              <a:t>）。</a:t>
            </a:r>
            <a:endParaRPr lang="en-US" altLang="zh-CN" dirty="0"/>
          </a:p>
          <a:p>
            <a:pPr algn="l"/>
            <a:endParaRPr lang="en-US" altLang="zh-CN" dirty="0"/>
          </a:p>
          <a:p>
            <a:pPr algn="l"/>
            <a:r>
              <a:rPr lang="zh-CN" altLang="en-US" dirty="0"/>
              <a:t>常用的 </a:t>
            </a:r>
            <a:r>
              <a:rPr lang="en" altLang="zh-CN" dirty="0"/>
              <a:t>windows </a:t>
            </a:r>
            <a:r>
              <a:rPr lang="zh-CN" altLang="en-US" dirty="0"/>
              <a:t>操作系统中，</a:t>
            </a:r>
            <a:r>
              <a:rPr lang="en" altLang="zh-CN" dirty="0"/>
              <a:t>GBK </a:t>
            </a:r>
            <a:r>
              <a:rPr lang="zh-CN" altLang="en-US" dirty="0"/>
              <a:t>对应的是 </a:t>
            </a:r>
            <a:r>
              <a:rPr lang="en" altLang="zh-CN" dirty="0"/>
              <a:t>CP936</a:t>
            </a:r>
            <a:endParaRPr lang="en-US" altLang="zh-CN" dirty="0"/>
          </a:p>
          <a:p>
            <a:pPr algn="l"/>
            <a:endParaRPr lang="en-US" altLang="zh-CN" dirty="0"/>
          </a:p>
          <a:p>
            <a:pPr algn="l"/>
            <a:r>
              <a:rPr lang="en" altLang="zh-CN" dirty="0"/>
              <a:t>windows </a:t>
            </a:r>
            <a:r>
              <a:rPr lang="zh-CN" altLang="en-US" dirty="0"/>
              <a:t>会根据内置语言、用户选择的系统语言和地区等等，设置当前系统代码页。在系统内置的 </a:t>
            </a:r>
            <a:r>
              <a:rPr lang="en" altLang="zh-CN" dirty="0" err="1"/>
              <a:t>cmd</a:t>
            </a:r>
            <a:r>
              <a:rPr lang="en" altLang="zh-CN" dirty="0"/>
              <a:t> </a:t>
            </a:r>
            <a:r>
              <a:rPr lang="zh-CN" altLang="en-US" dirty="0"/>
              <a:t>终端、记事本等等，往往会根据当前代码页来存储和解析字符，这就是 </a:t>
            </a:r>
            <a:r>
              <a:rPr lang="en" altLang="zh-CN" dirty="0"/>
              <a:t>windows </a:t>
            </a:r>
            <a:r>
              <a:rPr lang="zh-CN" altLang="en-US" dirty="0"/>
              <a:t>里面所谓 「</a:t>
            </a:r>
            <a:r>
              <a:rPr lang="en" altLang="zh-CN" dirty="0"/>
              <a:t>ANSI</a:t>
            </a:r>
            <a:r>
              <a:rPr lang="zh-CN" altLang="en" dirty="0"/>
              <a:t>」</a:t>
            </a:r>
            <a:r>
              <a:rPr lang="zh-CN" altLang="en-US" dirty="0"/>
              <a:t>的默认方式。</a:t>
            </a:r>
            <a:endParaRPr lang="en-US" altLang="zh-CN" dirty="0"/>
          </a:p>
          <a:p>
            <a:pPr algn="l"/>
            <a:endParaRPr lang="en-US" altLang="zh-CN" dirty="0"/>
          </a:p>
          <a:p>
            <a:pPr algn="l"/>
            <a:r>
              <a:rPr lang="zh-CN" altLang="en-US" dirty="0"/>
              <a:t>为什么 </a:t>
            </a:r>
            <a:r>
              <a:rPr lang="en" altLang="zh-CN" dirty="0"/>
              <a:t>windows </a:t>
            </a:r>
            <a:r>
              <a:rPr lang="zh-CN" altLang="en-US" dirty="0"/>
              <a:t>上面保存的文本文件、</a:t>
            </a:r>
            <a:r>
              <a:rPr lang="en" altLang="zh-CN" dirty="0"/>
              <a:t>excel </a:t>
            </a:r>
            <a:r>
              <a:rPr lang="zh-CN" altLang="en-US" dirty="0"/>
              <a:t>文档，甚至中文文件名，直接放到 </a:t>
            </a:r>
            <a:r>
              <a:rPr lang="en" altLang="zh-CN" dirty="0"/>
              <a:t>Linux </a:t>
            </a:r>
            <a:r>
              <a:rPr lang="zh-CN" altLang="en-US" dirty="0"/>
              <a:t>或者 </a:t>
            </a:r>
            <a:r>
              <a:rPr lang="en" altLang="zh-CN" dirty="0"/>
              <a:t>MacOS </a:t>
            </a:r>
            <a:r>
              <a:rPr lang="zh-CN" altLang="en-US" dirty="0"/>
              <a:t>中经常会变成乱码呢？原因正是因为，早期 </a:t>
            </a:r>
            <a:r>
              <a:rPr lang="en" altLang="zh-CN" dirty="0"/>
              <a:t>windows</a:t>
            </a:r>
            <a:r>
              <a:rPr lang="zh-CN" altLang="en" dirty="0"/>
              <a:t>，</a:t>
            </a:r>
            <a:r>
              <a:rPr lang="en" altLang="zh-CN" dirty="0"/>
              <a:t>GBK </a:t>
            </a:r>
            <a:r>
              <a:rPr lang="zh-CN" altLang="en-US" dirty="0"/>
              <a:t>就是默认的内置汉字编码代码页，而 </a:t>
            </a:r>
            <a:r>
              <a:rPr lang="en" altLang="zh-CN" dirty="0"/>
              <a:t>Linux </a:t>
            </a:r>
            <a:r>
              <a:rPr lang="zh-CN" altLang="en-US" dirty="0"/>
              <a:t>和 </a:t>
            </a:r>
            <a:r>
              <a:rPr lang="en" altLang="zh-CN" dirty="0"/>
              <a:t>MacOS </a:t>
            </a:r>
            <a:r>
              <a:rPr lang="zh-CN" altLang="en-US" dirty="0"/>
              <a:t>的编码方式都是 </a:t>
            </a:r>
            <a:r>
              <a:rPr lang="en" altLang="zh-CN" dirty="0"/>
              <a:t>utf-8. </a:t>
            </a:r>
            <a:r>
              <a:rPr lang="zh-CN" altLang="en-US" dirty="0"/>
              <a:t>二者自然是不能兼容的。</a:t>
            </a:r>
          </a:p>
          <a:p>
            <a:pPr algn="l"/>
            <a:endParaRPr lang="en-US" altLang="zh-CN" dirty="0"/>
          </a:p>
        </p:txBody>
      </p:sp>
      <p:pic>
        <p:nvPicPr>
          <p:cNvPr id="5" name="图片 4">
            <a:extLst>
              <a:ext uri="{FF2B5EF4-FFF2-40B4-BE49-F238E27FC236}">
                <a16:creationId xmlns:a16="http://schemas.microsoft.com/office/drawing/2014/main" id="{605D9B39-DF58-0D4F-99D4-568FC6C71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1119" y="2535630"/>
            <a:ext cx="7099689" cy="2507430"/>
          </a:xfrm>
          <a:prstGeom prst="rect">
            <a:avLst/>
          </a:prstGeom>
        </p:spPr>
      </p:pic>
      <p:pic>
        <p:nvPicPr>
          <p:cNvPr id="7" name="图片 6">
            <a:extLst>
              <a:ext uri="{FF2B5EF4-FFF2-40B4-BE49-F238E27FC236}">
                <a16:creationId xmlns:a16="http://schemas.microsoft.com/office/drawing/2014/main" id="{0C72F08B-BE75-914D-8F8B-06608513E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93323" y="6698183"/>
            <a:ext cx="7167485" cy="4359604"/>
          </a:xfrm>
          <a:prstGeom prst="rect">
            <a:avLst/>
          </a:prstGeom>
        </p:spPr>
      </p:pic>
    </p:spTree>
    <p:extLst>
      <p:ext uri="{BB962C8B-B14F-4D97-AF65-F5344CB8AC3E}">
        <p14:creationId xmlns:p14="http://schemas.microsoft.com/office/powerpoint/2010/main" val="36531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汉字和编码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107193"/>
            <a:ext cx="12461887"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latin typeface="SimHei" panose="02010609060101010101" pitchFamily="49" charset="-122"/>
                <a:ea typeface="SimHei" panose="02010609060101010101" pitchFamily="49" charset="-122"/>
              </a:rPr>
              <a:t>汉字编码和「烫烫烫」</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r>
              <a:rPr lang="zh-CN" altLang="en-US" dirty="0"/>
              <a:t>手持两把锟斤拷，口中疾呼烫烫烫</a:t>
            </a:r>
          </a:p>
          <a:p>
            <a:r>
              <a:rPr lang="zh-CN" altLang="en-US" dirty="0"/>
              <a:t>脚踏千朵屯屯屯，笑看万物锘锘锘</a:t>
            </a:r>
          </a:p>
          <a:p>
            <a:pPr algn="l"/>
            <a:endParaRPr lang="en-US" altLang="zh-CN" dirty="0"/>
          </a:p>
          <a:p>
            <a:pPr algn="l"/>
            <a:r>
              <a:rPr lang="zh-CN" altLang="en-US" dirty="0"/>
              <a:t>这就跟 </a:t>
            </a:r>
            <a:r>
              <a:rPr lang="en" altLang="zh-CN" dirty="0" err="1"/>
              <a:t>cmd</a:t>
            </a:r>
            <a:r>
              <a:rPr lang="en" altLang="zh-CN" dirty="0"/>
              <a:t> </a:t>
            </a:r>
            <a:r>
              <a:rPr lang="zh-CN" altLang="en-US" dirty="0"/>
              <a:t>终端的 </a:t>
            </a:r>
            <a:r>
              <a:rPr lang="en" altLang="zh-CN" dirty="0"/>
              <a:t>cp </a:t>
            </a:r>
            <a:r>
              <a:rPr lang="zh-CN" altLang="en-US" dirty="0"/>
              <a:t>有关系。烫的 </a:t>
            </a:r>
            <a:r>
              <a:rPr lang="en" altLang="zh-CN" dirty="0"/>
              <a:t>GBK </a:t>
            </a:r>
            <a:r>
              <a:rPr lang="zh-CN" altLang="en-US" dirty="0"/>
              <a:t>编码十六进制是 </a:t>
            </a:r>
            <a:r>
              <a:rPr lang="en-US" altLang="zh-CN" dirty="0"/>
              <a:t>0</a:t>
            </a:r>
            <a:r>
              <a:rPr lang="en" altLang="zh-CN" dirty="0" err="1"/>
              <a:t>xCCCC</a:t>
            </a:r>
            <a:r>
              <a:rPr lang="zh-CN" altLang="en" dirty="0"/>
              <a:t>，</a:t>
            </a:r>
            <a:r>
              <a:rPr lang="zh-CN" altLang="en-US" dirty="0"/>
              <a:t>而未被初始化的 </a:t>
            </a:r>
            <a:r>
              <a:rPr lang="en-US" altLang="zh-CN" dirty="0"/>
              <a:t>1</a:t>
            </a:r>
            <a:r>
              <a:rPr lang="en" altLang="zh-CN" dirty="0"/>
              <a:t>Byte </a:t>
            </a:r>
            <a:r>
              <a:rPr lang="zh-CN" altLang="en-US" dirty="0"/>
              <a:t>的栈内存会被写入 </a:t>
            </a:r>
            <a:r>
              <a:rPr lang="en-US" altLang="zh-CN" dirty="0"/>
              <a:t>0</a:t>
            </a:r>
            <a:r>
              <a:rPr lang="en" altLang="zh-CN" dirty="0" err="1"/>
              <a:t>xCC</a:t>
            </a:r>
            <a:r>
              <a:rPr lang="zh-CN" altLang="en" dirty="0"/>
              <a:t>，</a:t>
            </a:r>
            <a:r>
              <a:rPr lang="zh-CN" altLang="en-US" dirty="0"/>
              <a:t>当多个 </a:t>
            </a:r>
            <a:r>
              <a:rPr lang="en-US" altLang="zh-CN" dirty="0"/>
              <a:t>0</a:t>
            </a:r>
            <a:r>
              <a:rPr lang="en" altLang="zh-CN" dirty="0" err="1"/>
              <a:t>xCC</a:t>
            </a:r>
            <a:r>
              <a:rPr lang="en" altLang="zh-CN" dirty="0"/>
              <a:t> </a:t>
            </a:r>
            <a:r>
              <a:rPr lang="zh-CN" altLang="en-US" dirty="0"/>
              <a:t>放到一起，就是 </a:t>
            </a:r>
            <a:r>
              <a:rPr lang="en-US" altLang="zh-CN" dirty="0"/>
              <a:t>0</a:t>
            </a:r>
            <a:r>
              <a:rPr lang="en" altLang="zh-CN" dirty="0" err="1"/>
              <a:t>xCCCC</a:t>
            </a:r>
            <a:r>
              <a:rPr lang="zh-CN" altLang="en-US" dirty="0"/>
              <a:t> </a:t>
            </a:r>
            <a:r>
              <a:rPr lang="en" altLang="zh-CN" dirty="0"/>
              <a:t>CCCC</a:t>
            </a:r>
            <a:r>
              <a:rPr lang="zh-CN" altLang="en-US" dirty="0"/>
              <a:t> </a:t>
            </a:r>
            <a:r>
              <a:rPr lang="en" altLang="zh-CN" dirty="0"/>
              <a:t>CCCC</a:t>
            </a:r>
            <a:r>
              <a:rPr lang="zh-CN" altLang="en" dirty="0"/>
              <a:t>，</a:t>
            </a:r>
            <a:r>
              <a:rPr lang="zh-CN" altLang="en-US" dirty="0"/>
              <a:t>不就是烫烫烫么？</a:t>
            </a:r>
            <a:endParaRPr lang="en-US" altLang="zh-CN" dirty="0"/>
          </a:p>
          <a:p>
            <a:pPr algn="l"/>
            <a:endParaRPr lang="en-US" altLang="zh-CN" dirty="0"/>
          </a:p>
          <a:p>
            <a:pPr algn="l"/>
            <a:r>
              <a:rPr lang="zh-CN" altLang="en-US" dirty="0"/>
              <a:t>这时候你硬要把这段未初始化的内存输出出来，就会被 </a:t>
            </a:r>
            <a:r>
              <a:rPr lang="en" altLang="zh-CN" dirty="0" err="1"/>
              <a:t>cmd</a:t>
            </a:r>
            <a:r>
              <a:rPr lang="en" altLang="zh-CN" dirty="0"/>
              <a:t> </a:t>
            </a:r>
            <a:r>
              <a:rPr lang="zh-CN" altLang="en-US" dirty="0"/>
              <a:t>这样显示了。</a:t>
            </a:r>
            <a:endParaRPr lang="en-US" altLang="zh-CN" dirty="0"/>
          </a:p>
          <a:p>
            <a:pPr algn="l"/>
            <a:endParaRPr lang="en-US" altLang="zh-CN" dirty="0"/>
          </a:p>
          <a:p>
            <a:pPr algn="l"/>
            <a:r>
              <a:rPr lang="zh-CN" altLang="en-US" dirty="0"/>
              <a:t>同理，屯（</a:t>
            </a:r>
            <a:r>
              <a:rPr lang="en-US" altLang="zh-CN" dirty="0"/>
              <a:t>0</a:t>
            </a:r>
            <a:r>
              <a:rPr lang="en" altLang="zh-CN" dirty="0" err="1"/>
              <a:t>xCDCD</a:t>
            </a:r>
            <a:r>
              <a:rPr lang="zh-CN" altLang="en" dirty="0"/>
              <a:t>）</a:t>
            </a:r>
            <a:r>
              <a:rPr lang="zh-CN" altLang="en-US" dirty="0"/>
              <a:t>跟未初始化的堆内存（</a:t>
            </a:r>
            <a:r>
              <a:rPr lang="en-US" altLang="zh-CN" dirty="0"/>
              <a:t>0</a:t>
            </a:r>
            <a:r>
              <a:rPr lang="en" altLang="zh-CN" dirty="0" err="1"/>
              <a:t>xCD</a:t>
            </a:r>
            <a:r>
              <a:rPr lang="zh-CN" altLang="en" dirty="0"/>
              <a:t>）</a:t>
            </a:r>
            <a:r>
              <a:rPr lang="zh-CN" altLang="en-US" dirty="0"/>
              <a:t>有关系。</a:t>
            </a:r>
            <a:endParaRPr lang="en-US" altLang="zh-CN" dirty="0"/>
          </a:p>
        </p:txBody>
      </p:sp>
      <p:pic>
        <p:nvPicPr>
          <p:cNvPr id="15362" name="Picture 2" descr="为什么有时候程序出问题会打印出“烫烫烫烫... - findumars - 博客园">
            <a:extLst>
              <a:ext uri="{FF2B5EF4-FFF2-40B4-BE49-F238E27FC236}">
                <a16:creationId xmlns:a16="http://schemas.microsoft.com/office/drawing/2014/main" id="{AB62E019-D69F-4044-8A82-BF83CDEEA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7269" y="3501735"/>
            <a:ext cx="10891559" cy="562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6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汉字和编码</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1553195"/>
            <a:ext cx="12982149"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latin typeface="SimHei" panose="02010609060101010101" pitchFamily="49" charset="-122"/>
                <a:ea typeface="SimHei" panose="02010609060101010101" pitchFamily="49" charset="-122"/>
              </a:rPr>
              <a:t>汉字编码和「锟斤拷」</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r>
              <a:rPr lang="zh-CN" altLang="en-US" dirty="0"/>
              <a:t>手持两把锟斤拷，口中疾呼烫烫烫</a:t>
            </a:r>
          </a:p>
          <a:p>
            <a:r>
              <a:rPr lang="zh-CN" altLang="en-US" dirty="0"/>
              <a:t>脚踏千朵屯屯屯，笑看万物锘锘锘</a:t>
            </a:r>
          </a:p>
          <a:p>
            <a:pPr algn="l"/>
            <a:endParaRPr lang="en-US" altLang="zh-CN" dirty="0"/>
          </a:p>
          <a:p>
            <a:pPr algn="l"/>
            <a:r>
              <a:rPr lang="zh-CN" altLang="en-US" dirty="0"/>
              <a:t>很多软件</a:t>
            </a:r>
            <a:r>
              <a:rPr lang="en-US" altLang="zh-CN" dirty="0"/>
              <a:t>/</a:t>
            </a:r>
            <a:r>
              <a:rPr lang="zh-CN" altLang="en-US" dirty="0"/>
              <a:t>操作系统中遇到不认识的字符时，会用占位符替换。</a:t>
            </a:r>
            <a:endParaRPr lang="en-US" altLang="zh-CN" dirty="0"/>
          </a:p>
          <a:p>
            <a:pPr algn="l"/>
            <a:endParaRPr lang="en-US" altLang="zh-CN" dirty="0"/>
          </a:p>
          <a:p>
            <a:pPr algn="l"/>
            <a:r>
              <a:rPr lang="en" altLang="zh-CN" dirty="0"/>
              <a:t>utf-8 </a:t>
            </a:r>
            <a:r>
              <a:rPr lang="zh-CN" altLang="en" dirty="0"/>
              <a:t>编码</a:t>
            </a:r>
            <a:r>
              <a:rPr lang="zh-CN" altLang="en-US" dirty="0"/>
              <a:t>方式中，会使用 </a:t>
            </a:r>
            <a:r>
              <a:rPr lang="en-US" altLang="zh-CN" dirty="0"/>
              <a:t>0</a:t>
            </a:r>
            <a:r>
              <a:rPr lang="en" altLang="zh-CN" dirty="0" err="1"/>
              <a:t>xEFBFBD</a:t>
            </a:r>
            <a:r>
              <a:rPr lang="zh-CN" altLang="en-US" dirty="0"/>
              <a:t>      （如何显示与字体有关系）来占位</a:t>
            </a:r>
            <a:r>
              <a:rPr lang="zh-CN" altLang="en" dirty="0"/>
              <a:t>。</a:t>
            </a:r>
            <a:endParaRPr lang="en-US" altLang="zh-CN" dirty="0"/>
          </a:p>
          <a:p>
            <a:pPr algn="l"/>
            <a:endParaRPr lang="en-US" altLang="zh-CN" dirty="0"/>
          </a:p>
          <a:p>
            <a:pPr algn="l"/>
            <a:r>
              <a:rPr lang="zh-CN" altLang="en-US" dirty="0"/>
              <a:t>如果有两个占位符 </a:t>
            </a:r>
            <a:r>
              <a:rPr lang="en-US" altLang="zh-CN" dirty="0"/>
              <a:t>0</a:t>
            </a:r>
            <a:r>
              <a:rPr lang="en" altLang="zh-CN" dirty="0" err="1"/>
              <a:t>xEFBFBD</a:t>
            </a:r>
            <a:r>
              <a:rPr lang="en" altLang="zh-CN" dirty="0"/>
              <a:t> </a:t>
            </a:r>
            <a:r>
              <a:rPr lang="zh-CN" altLang="en" dirty="0"/>
              <a:t>就</a:t>
            </a:r>
            <a:r>
              <a:rPr lang="zh-CN" altLang="en-US" dirty="0"/>
              <a:t>是 </a:t>
            </a:r>
            <a:r>
              <a:rPr lang="en-US" altLang="zh-CN" dirty="0"/>
              <a:t>0</a:t>
            </a:r>
            <a:r>
              <a:rPr lang="en" altLang="zh-CN" dirty="0" err="1"/>
              <a:t>xEFBFBDEFBFBD</a:t>
            </a:r>
            <a:r>
              <a:rPr lang="zh-CN" altLang="en" dirty="0"/>
              <a:t>，</a:t>
            </a:r>
            <a:endParaRPr lang="en-US" altLang="zh-CN" dirty="0"/>
          </a:p>
          <a:p>
            <a:pPr algn="l"/>
            <a:endParaRPr lang="en-US" altLang="zh-CN" dirty="0"/>
          </a:p>
          <a:p>
            <a:pPr algn="l"/>
            <a:r>
              <a:rPr lang="zh-CN" altLang="en-US" dirty="0"/>
              <a:t>但是，换用 </a:t>
            </a:r>
            <a:r>
              <a:rPr lang="en" altLang="zh-CN" dirty="0"/>
              <a:t>GBK </a:t>
            </a:r>
            <a:r>
              <a:rPr lang="zh-CN" altLang="en-US" dirty="0"/>
              <a:t>编码就是</a:t>
            </a:r>
            <a:endParaRPr lang="en-US" altLang="zh-CN" dirty="0"/>
          </a:p>
          <a:p>
            <a:pPr algn="l"/>
            <a:endParaRPr lang="en-US" altLang="zh-CN" dirty="0"/>
          </a:p>
          <a:p>
            <a:pPr algn="l"/>
            <a:r>
              <a:rPr lang="zh-CN" altLang="en-US" dirty="0"/>
              <a:t>锟（</a:t>
            </a:r>
            <a:r>
              <a:rPr lang="en-US" altLang="zh-CN" dirty="0"/>
              <a:t>0</a:t>
            </a:r>
            <a:r>
              <a:rPr lang="en" altLang="zh-CN" dirty="0" err="1"/>
              <a:t>xEFBF</a:t>
            </a:r>
            <a:r>
              <a:rPr lang="zh-CN" altLang="en" dirty="0"/>
              <a:t>）</a:t>
            </a:r>
            <a:endParaRPr lang="en-US" altLang="zh-CN" dirty="0"/>
          </a:p>
          <a:p>
            <a:pPr algn="l"/>
            <a:r>
              <a:rPr lang="zh-CN" altLang="en-US" dirty="0"/>
              <a:t>斤（</a:t>
            </a:r>
            <a:r>
              <a:rPr lang="en-US" altLang="zh-CN" dirty="0"/>
              <a:t>0</a:t>
            </a:r>
            <a:r>
              <a:rPr lang="en" altLang="zh-CN" dirty="0" err="1"/>
              <a:t>xBDEF</a:t>
            </a:r>
            <a:r>
              <a:rPr lang="zh-CN" altLang="en" dirty="0"/>
              <a:t>）</a:t>
            </a:r>
            <a:endParaRPr lang="en-US" altLang="zh-CN" dirty="0"/>
          </a:p>
          <a:p>
            <a:pPr algn="l"/>
            <a:r>
              <a:rPr lang="zh-CN" altLang="en-US" dirty="0"/>
              <a:t>拷（</a:t>
            </a:r>
            <a:r>
              <a:rPr lang="en-US" altLang="zh-CN" dirty="0"/>
              <a:t>0</a:t>
            </a:r>
            <a:r>
              <a:rPr lang="en" altLang="zh-CN" dirty="0" err="1"/>
              <a:t>xBFBD</a:t>
            </a:r>
            <a:r>
              <a:rPr lang="zh-CN" altLang="en" dirty="0"/>
              <a:t>）</a:t>
            </a:r>
            <a:endParaRPr lang="zh-CN" altLang="en-US" dirty="0"/>
          </a:p>
        </p:txBody>
      </p:sp>
      <p:pic>
        <p:nvPicPr>
          <p:cNvPr id="4" name="图片 3">
            <a:extLst>
              <a:ext uri="{FF2B5EF4-FFF2-40B4-BE49-F238E27FC236}">
                <a16:creationId xmlns:a16="http://schemas.microsoft.com/office/drawing/2014/main" id="{CB2BBCE0-B687-D547-8797-03173ADD9BD6}"/>
              </a:ext>
            </a:extLst>
          </p:cNvPr>
          <p:cNvPicPr>
            <a:picLocks noChangeAspect="1"/>
          </p:cNvPicPr>
          <p:nvPr/>
        </p:nvPicPr>
        <p:blipFill>
          <a:blip r:embed="rId4"/>
          <a:stretch>
            <a:fillRect/>
          </a:stretch>
        </p:blipFill>
        <p:spPr>
          <a:xfrm>
            <a:off x="8554088" y="5480671"/>
            <a:ext cx="633523" cy="520394"/>
          </a:xfrm>
          <a:prstGeom prst="rect">
            <a:avLst/>
          </a:prstGeom>
        </p:spPr>
      </p:pic>
      <p:pic>
        <p:nvPicPr>
          <p:cNvPr id="17414" name="Picture 6" descr="锟斤拷&amp;quot;的前世今生- Java旅途的个人空间- OSCHINA - 中文开源技术交流社区">
            <a:extLst>
              <a:ext uri="{FF2B5EF4-FFF2-40B4-BE49-F238E27FC236}">
                <a16:creationId xmlns:a16="http://schemas.microsoft.com/office/drawing/2014/main" id="{D5F53FEF-C68A-7D4D-84D6-87553435C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3097" y="2224778"/>
            <a:ext cx="10035521" cy="752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1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E7B19399-F550-5041-8306-02162DEB5CE5}"/>
              </a:ext>
            </a:extLst>
          </p:cNvPr>
          <p:cNvSpPr>
            <a:spLocks noGrp="1"/>
          </p:cNvSpPr>
          <p:nvPr>
            <p:ph type="subTitle" idx="1"/>
          </p:nvPr>
        </p:nvSpPr>
        <p:spPr>
          <a:xfrm>
            <a:off x="9493827" y="6182203"/>
            <a:ext cx="6726381" cy="675797"/>
          </a:xfrm>
        </p:spPr>
        <p:txBody>
          <a:bodyPr>
            <a:normAutofit lnSpcReduction="10000"/>
          </a:bodyPr>
          <a:lstStyle/>
          <a:p>
            <a:pPr algn="l"/>
            <a:r>
              <a:rPr lang="zh-CN" altLang="en-US" dirty="0">
                <a:solidFill>
                  <a:srgbClr val="000000"/>
                </a:solidFill>
              </a:rPr>
              <a:t>万国码 </a:t>
            </a:r>
            <a:r>
              <a:rPr lang="en-US" altLang="zh-CN" dirty="0">
                <a:solidFill>
                  <a:srgbClr val="000000"/>
                </a:solidFill>
              </a:rPr>
              <a:t>Unicode</a:t>
            </a:r>
          </a:p>
        </p:txBody>
      </p:sp>
      <p:pic>
        <p:nvPicPr>
          <p:cNvPr id="5" name="图片 4">
            <a:extLst>
              <a:ext uri="{FF2B5EF4-FFF2-40B4-BE49-F238E27FC236}">
                <a16:creationId xmlns:a16="http://schemas.microsoft.com/office/drawing/2014/main" id="{F17E3090-FA18-5346-8FCD-394859D03EED}"/>
              </a:ext>
            </a:extLst>
          </p:cNvPr>
          <p:cNvPicPr>
            <a:picLocks noChangeAspect="1"/>
          </p:cNvPicPr>
          <p:nvPr/>
        </p:nvPicPr>
        <p:blipFill>
          <a:blip r:embed="rId2"/>
          <a:stretch>
            <a:fillRect/>
          </a:stretch>
        </p:blipFill>
        <p:spPr>
          <a:xfrm>
            <a:off x="7103990" y="5296718"/>
            <a:ext cx="1867569" cy="1770970"/>
          </a:xfrm>
          <a:prstGeom prst="rect">
            <a:avLst/>
          </a:prstGeom>
        </p:spPr>
      </p:pic>
    </p:spTree>
    <p:extLst>
      <p:ext uri="{BB962C8B-B14F-4D97-AF65-F5344CB8AC3E}">
        <p14:creationId xmlns:p14="http://schemas.microsoft.com/office/powerpoint/2010/main" val="31215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402089"/>
            <a:ext cx="10317777"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字符集容量</a:t>
            </a:r>
            <a:endParaRPr lang="en" altLang="zh-CN" dirty="0">
              <a:latin typeface="SimHei" panose="02010609060101010101" pitchFamily="49" charset="-122"/>
              <a:ea typeface="SimHei" panose="02010609060101010101" pitchFamily="49" charset="-122"/>
            </a:endParaRPr>
          </a:p>
          <a:p>
            <a:pPr algn="l"/>
            <a:endParaRPr lang="en" altLang="zh-CN" dirty="0"/>
          </a:p>
          <a:p>
            <a:pPr algn="l"/>
            <a:r>
              <a:rPr lang="en" altLang="zh-CN" dirty="0"/>
              <a:t>Unicode </a:t>
            </a:r>
            <a:r>
              <a:rPr lang="zh-CN" altLang="en-US" dirty="0"/>
              <a:t>雄心壮志地想包含人类的所有字符，那么它的容量有多大呢？</a:t>
            </a:r>
            <a:endParaRPr lang="en-US" altLang="zh-CN" dirty="0"/>
          </a:p>
          <a:p>
            <a:pPr algn="l"/>
            <a:endParaRPr lang="zh-CN" altLang="en-US" dirty="0"/>
          </a:p>
          <a:p>
            <a:pPr algn="l"/>
            <a:r>
              <a:rPr lang="en" altLang="zh-CN" dirty="0"/>
              <a:t>Unicode </a:t>
            </a:r>
            <a:r>
              <a:rPr lang="zh-CN" altLang="en-US" dirty="0"/>
              <a:t>字符集的容量其实是在不断扩充中的。它规定，一个 </a:t>
            </a:r>
            <a:r>
              <a:rPr lang="en-US" altLang="zh-CN" dirty="0"/>
              <a:t>16 </a:t>
            </a:r>
            <a:r>
              <a:rPr lang="zh-CN" altLang="en-US" dirty="0"/>
              <a:t>位即 </a:t>
            </a:r>
            <a:r>
              <a:rPr lang="en-US" altLang="zh-CN" dirty="0"/>
              <a:t>2</a:t>
            </a:r>
            <a:r>
              <a:rPr lang="en" altLang="zh-CN" dirty="0"/>
              <a:t>Byte </a:t>
            </a:r>
            <a:r>
              <a:rPr lang="zh-CN" altLang="en-US" dirty="0"/>
              <a:t>的空间为一个平面（</a:t>
            </a:r>
            <a:r>
              <a:rPr lang="en" altLang="zh-CN" dirty="0"/>
              <a:t>plane</a:t>
            </a:r>
            <a:r>
              <a:rPr lang="zh-CN" altLang="en" dirty="0"/>
              <a:t>），</a:t>
            </a:r>
            <a:r>
              <a:rPr lang="zh-CN" altLang="en-US" dirty="0"/>
              <a:t>一个平面的容量就是 </a:t>
            </a:r>
            <a:r>
              <a:rPr lang="en-US" altLang="zh-CN" dirty="0"/>
              <a:t>2^16 = 65536</a:t>
            </a:r>
            <a:r>
              <a:rPr lang="zh-CN" altLang="en-US" dirty="0"/>
              <a:t>。</a:t>
            </a:r>
            <a:endParaRPr lang="en-US" altLang="zh-CN" dirty="0"/>
          </a:p>
          <a:p>
            <a:pPr algn="l"/>
            <a:endParaRPr lang="en-US" altLang="zh-CN" dirty="0"/>
          </a:p>
          <a:p>
            <a:pPr algn="l"/>
            <a:r>
              <a:rPr lang="zh-CN" altLang="en-US" dirty="0"/>
              <a:t>目前 </a:t>
            </a:r>
            <a:r>
              <a:rPr lang="en" altLang="zh-CN" dirty="0"/>
              <a:t>Unicode </a:t>
            </a:r>
            <a:r>
              <a:rPr lang="zh-CN" altLang="en-US" dirty="0"/>
              <a:t>已经定义了 </a:t>
            </a:r>
            <a:r>
              <a:rPr lang="en-US" altLang="zh-CN" dirty="0"/>
              <a:t>17 </a:t>
            </a:r>
            <a:r>
              <a:rPr lang="zh-CN" altLang="en-US" dirty="0"/>
              <a:t>个平面，即 </a:t>
            </a:r>
            <a:r>
              <a:rPr lang="en-US" altLang="zh-CN" dirty="0"/>
              <a:t>17 * 65536 </a:t>
            </a:r>
            <a:r>
              <a:rPr lang="zh-CN" altLang="en-US" dirty="0"/>
              <a:t>大约 </a:t>
            </a:r>
            <a:r>
              <a:rPr lang="en-US" altLang="zh-CN" dirty="0"/>
              <a:t>100 </a:t>
            </a:r>
            <a:r>
              <a:rPr lang="zh-CN" altLang="en-US" dirty="0"/>
              <a:t>万这么多容量。如果不够还可以继续扩充至 </a:t>
            </a:r>
            <a:r>
              <a:rPr lang="en-US" altLang="zh-CN" dirty="0"/>
              <a:t>18 </a:t>
            </a:r>
            <a:r>
              <a:rPr lang="zh-CN" altLang="en-US" dirty="0"/>
              <a:t>平面、</a:t>
            </a:r>
            <a:r>
              <a:rPr lang="en-US" altLang="zh-CN" dirty="0"/>
              <a:t>19</a:t>
            </a:r>
            <a:r>
              <a:rPr lang="zh-CN" altLang="en-US" dirty="0"/>
              <a:t>平面 </a:t>
            </a:r>
            <a:r>
              <a:rPr lang="en-US" altLang="zh-CN" dirty="0"/>
              <a:t>……</a:t>
            </a:r>
          </a:p>
          <a:p>
            <a:pPr algn="l"/>
            <a:endParaRPr lang="en-US" altLang="zh-CN" dirty="0"/>
          </a:p>
          <a:p>
            <a:pPr algn="l"/>
            <a:r>
              <a:rPr lang="zh-CN" altLang="en-US" dirty="0"/>
              <a:t>第 </a:t>
            </a:r>
            <a:r>
              <a:rPr lang="en-US" altLang="zh-CN" dirty="0"/>
              <a:t>0 </a:t>
            </a:r>
            <a:r>
              <a:rPr lang="zh-CN" altLang="en-US" dirty="0"/>
              <a:t>个平面尽量收录了大多数常用的字符，被称作基本多语言平面 </a:t>
            </a:r>
            <a:r>
              <a:rPr lang="en" altLang="zh-CN" dirty="0"/>
              <a:t>BMP</a:t>
            </a:r>
            <a:r>
              <a:rPr lang="zh-CN" altLang="en" dirty="0"/>
              <a:t>（</a:t>
            </a:r>
            <a:r>
              <a:rPr lang="en" altLang="zh-CN" dirty="0"/>
              <a:t>Basic Multilingual Plane</a:t>
            </a:r>
            <a:r>
              <a:rPr lang="zh-CN" altLang="en" dirty="0"/>
              <a:t>）</a:t>
            </a:r>
            <a:endParaRPr lang="en" altLang="zh-CN" dirty="0"/>
          </a:p>
          <a:p>
            <a:pPr algn="l"/>
            <a:endParaRPr lang="en-US" altLang="zh-CN" dirty="0"/>
          </a:p>
          <a:p>
            <a:pPr algn="l"/>
            <a:endParaRPr lang="en-US" altLang="zh-CN" dirty="0">
              <a:latin typeface="SimHei" panose="02010609060101010101" pitchFamily="49" charset="-122"/>
              <a:ea typeface="SimHei" panose="02010609060101010101" pitchFamily="49" charset="-122"/>
            </a:endParaRPr>
          </a:p>
        </p:txBody>
      </p:sp>
      <p:pic>
        <p:nvPicPr>
          <p:cNvPr id="19458" name="Picture 2" descr="unicode planes | MTM LinguaSoft">
            <a:extLst>
              <a:ext uri="{FF2B5EF4-FFF2-40B4-BE49-F238E27FC236}">
                <a16:creationId xmlns:a16="http://schemas.microsoft.com/office/drawing/2014/main" id="{2DEB891A-D5C1-DC4E-B4A1-3DD1AE47F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1809" y="1514238"/>
            <a:ext cx="11906809" cy="934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6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E7B19399-F550-5041-8306-02162DEB5CE5}"/>
              </a:ext>
            </a:extLst>
          </p:cNvPr>
          <p:cNvSpPr>
            <a:spLocks noGrp="1"/>
          </p:cNvSpPr>
          <p:nvPr>
            <p:ph type="subTitle" idx="1"/>
          </p:nvPr>
        </p:nvSpPr>
        <p:spPr>
          <a:xfrm>
            <a:off x="9493827" y="6182203"/>
            <a:ext cx="6726381" cy="675797"/>
          </a:xfrm>
        </p:spPr>
        <p:txBody>
          <a:bodyPr>
            <a:normAutofit lnSpcReduction="10000"/>
          </a:bodyPr>
          <a:lstStyle/>
          <a:p>
            <a:pPr algn="l"/>
            <a:r>
              <a:rPr lang="zh-CN" altLang="en-US" dirty="0">
                <a:solidFill>
                  <a:srgbClr val="000000"/>
                </a:solidFill>
              </a:rPr>
              <a:t>字符和字符集</a:t>
            </a:r>
            <a:endParaRPr lang="en-US" altLang="zh-CN" dirty="0">
              <a:solidFill>
                <a:srgbClr val="000000"/>
              </a:solidFill>
            </a:endParaRPr>
          </a:p>
        </p:txBody>
      </p:sp>
      <p:pic>
        <p:nvPicPr>
          <p:cNvPr id="5" name="图片 4">
            <a:extLst>
              <a:ext uri="{FF2B5EF4-FFF2-40B4-BE49-F238E27FC236}">
                <a16:creationId xmlns:a16="http://schemas.microsoft.com/office/drawing/2014/main" id="{F17E3090-FA18-5346-8FCD-394859D03EED}"/>
              </a:ext>
            </a:extLst>
          </p:cNvPr>
          <p:cNvPicPr>
            <a:picLocks noChangeAspect="1"/>
          </p:cNvPicPr>
          <p:nvPr/>
        </p:nvPicPr>
        <p:blipFill>
          <a:blip r:embed="rId2"/>
          <a:stretch>
            <a:fillRect/>
          </a:stretch>
        </p:blipFill>
        <p:spPr>
          <a:xfrm>
            <a:off x="7103990" y="5296718"/>
            <a:ext cx="1867569" cy="1770970"/>
          </a:xfrm>
          <a:prstGeom prst="rect">
            <a:avLst/>
          </a:prstGeom>
        </p:spPr>
      </p:pic>
    </p:spTree>
    <p:extLst>
      <p:ext uri="{BB962C8B-B14F-4D97-AF65-F5344CB8AC3E}">
        <p14:creationId xmlns:p14="http://schemas.microsoft.com/office/powerpoint/2010/main" val="107975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3360048"/>
            <a:ext cx="1082227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 altLang="zh-CN" dirty="0"/>
              <a:t>Unicode </a:t>
            </a:r>
            <a:r>
              <a:rPr lang="zh-CN" altLang="en-US" dirty="0"/>
              <a:t>的编码一般使用十六进制表示，前面加一个 </a:t>
            </a:r>
            <a:r>
              <a:rPr lang="en" altLang="zh-CN" dirty="0"/>
              <a:t>U+</a:t>
            </a:r>
            <a:endParaRPr lang="en-US" altLang="zh-CN" dirty="0"/>
          </a:p>
          <a:p>
            <a:pPr algn="l"/>
            <a:endParaRPr lang="en-US" altLang="zh-CN" dirty="0"/>
          </a:p>
          <a:p>
            <a:pPr algn="l"/>
            <a:r>
              <a:rPr lang="zh-CN" altLang="en-US" dirty="0"/>
              <a:t>比如「汉」的 </a:t>
            </a:r>
            <a:r>
              <a:rPr lang="en" altLang="zh-CN" dirty="0"/>
              <a:t>Unicode </a:t>
            </a:r>
            <a:r>
              <a:rPr lang="zh-CN" altLang="en-US" dirty="0"/>
              <a:t>编码是 </a:t>
            </a:r>
            <a:r>
              <a:rPr lang="en" altLang="zh-CN" dirty="0"/>
              <a:t>U+6C49, a </a:t>
            </a:r>
            <a:r>
              <a:rPr lang="zh-CN" altLang="en-US" dirty="0"/>
              <a:t>的 </a:t>
            </a:r>
            <a:r>
              <a:rPr lang="en" altLang="zh-CN" dirty="0"/>
              <a:t>Unicode </a:t>
            </a:r>
            <a:r>
              <a:rPr lang="zh-CN" altLang="en-US" dirty="0"/>
              <a:t>编码是 </a:t>
            </a:r>
            <a:r>
              <a:rPr lang="en" altLang="zh-CN" dirty="0"/>
              <a:t>U+0061. </a:t>
            </a:r>
            <a:r>
              <a:rPr lang="zh-CN" altLang="en-US" dirty="0"/>
              <a:t>补充前面两个 </a:t>
            </a:r>
            <a:r>
              <a:rPr lang="en-US" altLang="zh-CN" dirty="0"/>
              <a:t>0 </a:t>
            </a:r>
            <a:r>
              <a:rPr lang="zh-CN" altLang="en-US" dirty="0"/>
              <a:t>是一种通常的记法。</a:t>
            </a:r>
          </a:p>
          <a:p>
            <a:pPr algn="l"/>
            <a:br>
              <a:rPr lang="zh-CN" altLang="en-US" dirty="0"/>
            </a:br>
            <a:endParaRPr lang="zh-CN" altLang="en-US" dirty="0"/>
          </a:p>
          <a:p>
            <a:pPr algn="l"/>
            <a:r>
              <a:rPr lang="zh-CN" altLang="en-US" dirty="0"/>
              <a:t>在 </a:t>
            </a:r>
            <a:r>
              <a:rPr lang="en" altLang="zh-CN" dirty="0"/>
              <a:t>JavaScript </a:t>
            </a:r>
            <a:r>
              <a:rPr lang="zh-CN" altLang="en-US" dirty="0"/>
              <a:t>中，可以用转义字符的方式使用 </a:t>
            </a:r>
            <a:r>
              <a:rPr lang="en" altLang="zh-CN" dirty="0"/>
              <a:t>Unicode </a:t>
            </a:r>
            <a:r>
              <a:rPr lang="zh-CN" altLang="en-US" dirty="0"/>
              <a:t>编码：</a:t>
            </a:r>
          </a:p>
          <a:p>
            <a:pPr algn="l"/>
            <a:endParaRPr lang="en-US" altLang="zh-CN" dirty="0">
              <a:latin typeface="SimHei" panose="02010609060101010101" pitchFamily="49" charset="-122"/>
              <a:ea typeface="SimHei" panose="02010609060101010101" pitchFamily="49" charset="-122"/>
            </a:endParaRPr>
          </a:p>
        </p:txBody>
      </p:sp>
      <p:pic>
        <p:nvPicPr>
          <p:cNvPr id="21509" name="Picture 5">
            <a:extLst>
              <a:ext uri="{FF2B5EF4-FFF2-40B4-BE49-F238E27FC236}">
                <a16:creationId xmlns:a16="http://schemas.microsoft.com/office/drawing/2014/main" id="{A329291A-5F2D-0C44-945F-793C060E9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7072" y="4425300"/>
            <a:ext cx="5453014" cy="412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41760" y="2547022"/>
            <a:ext cx="10822273"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私人协议区</a:t>
            </a:r>
            <a:endParaRPr lang="en-US" altLang="zh-CN" dirty="0">
              <a:latin typeface="SimHei" panose="02010609060101010101" pitchFamily="49" charset="-122"/>
              <a:ea typeface="SimHei" panose="02010609060101010101" pitchFamily="49" charset="-122"/>
            </a:endParaRPr>
          </a:p>
          <a:p>
            <a:pPr algn="l"/>
            <a:endParaRPr lang="en-US" altLang="zh-CN" dirty="0"/>
          </a:p>
          <a:p>
            <a:pPr algn="l"/>
            <a:r>
              <a:rPr lang="zh-CN" altLang="en-US" dirty="0"/>
              <a:t>在</a:t>
            </a:r>
            <a:r>
              <a:rPr lang="en" altLang="zh-CN" dirty="0"/>
              <a:t>Unicode</a:t>
            </a:r>
            <a:r>
              <a:rPr lang="zh-CN" altLang="en-US" dirty="0"/>
              <a:t>中， 还有三个私人使用区，指由合作用户之间的私人协议决定其用途的一系列码位。</a:t>
            </a:r>
            <a:endParaRPr lang="en-US" altLang="zh-CN" dirty="0"/>
          </a:p>
          <a:p>
            <a:pPr algn="l"/>
            <a:endParaRPr lang="en-US" altLang="zh-CN" dirty="0"/>
          </a:p>
          <a:p>
            <a:pPr algn="l"/>
            <a:r>
              <a:rPr lang="en" altLang="zh-CN" dirty="0"/>
              <a:t>Unicode</a:t>
            </a:r>
            <a:r>
              <a:rPr lang="zh-CN" altLang="en-US" dirty="0"/>
              <a:t>定义了三个私人使用区：一个在 </a:t>
            </a:r>
            <a:r>
              <a:rPr lang="en" altLang="zh-CN" dirty="0"/>
              <a:t>BMP </a:t>
            </a:r>
            <a:r>
              <a:rPr lang="zh-CN" altLang="en-US" dirty="0"/>
              <a:t>的（</a:t>
            </a:r>
            <a:r>
              <a:rPr lang="en" altLang="zh-CN" dirty="0"/>
              <a:t>U+E000-U+F8FF</a:t>
            </a:r>
            <a:r>
              <a:rPr lang="zh-CN" altLang="en" dirty="0"/>
              <a:t>）</a:t>
            </a:r>
            <a:r>
              <a:rPr lang="zh-CN" altLang="en-US" dirty="0"/>
              <a:t>中，另外两个几乎包含了整个第 </a:t>
            </a:r>
            <a:r>
              <a:rPr lang="en-US" altLang="zh-CN" dirty="0"/>
              <a:t>15 </a:t>
            </a:r>
            <a:r>
              <a:rPr lang="zh-CN" altLang="en-US" dirty="0"/>
              <a:t>和第 </a:t>
            </a:r>
            <a:r>
              <a:rPr lang="en-US" altLang="zh-CN" dirty="0"/>
              <a:t>16 </a:t>
            </a:r>
            <a:r>
              <a:rPr lang="zh-CN" altLang="en-US" dirty="0"/>
              <a:t>平面（分别为 </a:t>
            </a:r>
            <a:r>
              <a:rPr lang="en" altLang="zh-CN" dirty="0"/>
              <a:t>U+F0000-U+FFFFD</a:t>
            </a:r>
            <a:r>
              <a:rPr lang="zh-CN" altLang="en" dirty="0"/>
              <a:t>，</a:t>
            </a:r>
            <a:r>
              <a:rPr lang="en" altLang="zh-CN" dirty="0"/>
              <a:t>U+100000-U+10FFFD</a:t>
            </a:r>
            <a:r>
              <a:rPr lang="zh-CN" altLang="en" dirty="0"/>
              <a:t>）。</a:t>
            </a:r>
            <a:endParaRPr lang="en-US" altLang="zh-CN" dirty="0"/>
          </a:p>
          <a:p>
            <a:pPr algn="l"/>
            <a:endParaRPr lang="en-US" altLang="zh-CN" dirty="0">
              <a:latin typeface="SimHei" panose="02010609060101010101" pitchFamily="49" charset="-122"/>
              <a:ea typeface="SimHei" panose="02010609060101010101" pitchFamily="49" charset="-122"/>
            </a:endParaRPr>
          </a:p>
          <a:p>
            <a:pPr algn="l"/>
            <a:r>
              <a:rPr lang="zh-CN" altLang="en" dirty="0"/>
              <a:t>比如</a:t>
            </a:r>
            <a:r>
              <a:rPr lang="zh-CN" altLang="en-US" dirty="0"/>
              <a:t>：</a:t>
            </a:r>
            <a:r>
              <a:rPr lang="en" altLang="zh-CN" dirty="0"/>
              <a:t>U+F8FF </a:t>
            </a:r>
            <a:r>
              <a:rPr lang="zh-CN" altLang="en-US" dirty="0"/>
              <a:t>在苹果公司相关产品中都能展示为苹果公司 </a:t>
            </a:r>
            <a:r>
              <a:rPr lang="en" altLang="zh-CN" dirty="0"/>
              <a:t>logo. </a:t>
            </a:r>
            <a:endParaRPr lang="en-US" altLang="zh-CN" dirty="0">
              <a:latin typeface="SimHei" panose="02010609060101010101" pitchFamily="49" charset="-122"/>
              <a:ea typeface="SimHei" panose="02010609060101010101" pitchFamily="49" charset="-122"/>
            </a:endParaRPr>
          </a:p>
        </p:txBody>
      </p:sp>
      <p:pic>
        <p:nvPicPr>
          <p:cNvPr id="23554" name="Picture 2">
            <a:extLst>
              <a:ext uri="{FF2B5EF4-FFF2-40B4-BE49-F238E27FC236}">
                <a16:creationId xmlns:a16="http://schemas.microsoft.com/office/drawing/2014/main" id="{8291E992-B74A-CB4A-BFDB-9D02188B4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468" y="4587764"/>
            <a:ext cx="7126015" cy="3219903"/>
          </a:xfrm>
          <a:prstGeom prst="rect">
            <a:avLst/>
          </a:prstGeom>
          <a:noFill/>
          <a:extLst>
            <a:ext uri="{909E8E84-426E-40DD-AFC4-6F175D3DCCD1}">
              <a14:hiddenFill xmlns:a14="http://schemas.microsoft.com/office/drawing/2010/main">
                <a:solidFill>
                  <a:srgbClr val="FFFFFF"/>
                </a:solidFill>
              </a14:hiddenFill>
            </a:ext>
          </a:extLst>
        </p:spPr>
      </p:pic>
      <p:pic>
        <p:nvPicPr>
          <p:cNvPr id="23553" name="Picture 1">
            <a:extLst>
              <a:ext uri="{FF2B5EF4-FFF2-40B4-BE49-F238E27FC236}">
                <a16:creationId xmlns:a16="http://schemas.microsoft.com/office/drawing/2014/main" id="{94E1CB56-BF02-9448-B301-23CB2792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29000"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8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062560"/>
            <a:ext cx="10822273"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和组合字</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比如拉丁语系里面会有重音音调等概念。 「</a:t>
            </a:r>
            <a:r>
              <a:rPr lang="en" altLang="zh-CN" dirty="0" err="1"/>
              <a:t>é</a:t>
            </a:r>
            <a:r>
              <a:rPr lang="zh-CN" altLang="en" dirty="0"/>
              <a:t>」 </a:t>
            </a:r>
            <a:r>
              <a:rPr lang="zh-CN" altLang="en-US" dirty="0"/>
              <a:t>可以用单个 </a:t>
            </a:r>
            <a:r>
              <a:rPr lang="en" altLang="zh-CN" dirty="0" err="1"/>
              <a:t>unicode</a:t>
            </a:r>
            <a:r>
              <a:rPr lang="en" altLang="zh-CN" dirty="0"/>
              <a:t> </a:t>
            </a:r>
            <a:r>
              <a:rPr lang="zh-CN" altLang="en-US" dirty="0"/>
              <a:t>表示：</a:t>
            </a:r>
            <a:r>
              <a:rPr lang="en" altLang="zh-CN" dirty="0"/>
              <a:t>U+00e9</a:t>
            </a:r>
            <a:r>
              <a:rPr lang="zh-CN" altLang="en" dirty="0"/>
              <a:t>。</a:t>
            </a:r>
            <a:r>
              <a:rPr lang="zh-CN" altLang="en-US" dirty="0"/>
              <a:t>但其实它可以看作是「</a:t>
            </a:r>
            <a:r>
              <a:rPr lang="en" altLang="zh-CN" dirty="0"/>
              <a:t>e</a:t>
            </a:r>
            <a:r>
              <a:rPr lang="zh-CN" altLang="en" dirty="0"/>
              <a:t>」 </a:t>
            </a:r>
            <a:r>
              <a:rPr lang="zh-CN" altLang="en-US" dirty="0"/>
              <a:t>和声调 「 ́」 组合而来。</a:t>
            </a:r>
            <a:endParaRPr lang="en-US" altLang="zh-CN" dirty="0"/>
          </a:p>
          <a:p>
            <a:pPr algn="l"/>
            <a:endParaRPr lang="en-US" altLang="zh-CN" dirty="0"/>
          </a:p>
          <a:p>
            <a:pPr algn="l"/>
            <a:r>
              <a:rPr lang="en" altLang="zh-CN" dirty="0"/>
              <a:t>Unicode </a:t>
            </a:r>
            <a:r>
              <a:rPr lang="zh-CN" altLang="en-US" dirty="0"/>
              <a:t>支持这种表示方式，并给「  ́」 这类附加在其他字符上面的特殊字符单独编码。这种字符叫做「组合字」。所以「</a:t>
            </a:r>
            <a:r>
              <a:rPr lang="en" altLang="zh-CN" dirty="0" err="1"/>
              <a:t>é</a:t>
            </a:r>
            <a:r>
              <a:rPr lang="zh-CN" altLang="en" dirty="0"/>
              <a:t>」</a:t>
            </a:r>
            <a:r>
              <a:rPr lang="zh-CN" altLang="en-US" dirty="0"/>
              <a:t>也可以这样表示：</a:t>
            </a:r>
            <a:endParaRPr lang="en-US" altLang="zh-CN" dirty="0"/>
          </a:p>
          <a:p>
            <a:pPr algn="l"/>
            <a:r>
              <a:rPr lang="en" altLang="zh-CN" dirty="0"/>
              <a:t>U+0065 U+0301</a:t>
            </a:r>
          </a:p>
          <a:p>
            <a:pPr algn="l"/>
            <a:endParaRPr lang="en" altLang="zh-CN" dirty="0"/>
          </a:p>
          <a:p>
            <a:pPr algn="l"/>
            <a:r>
              <a:rPr lang="zh-CN" altLang="en" dirty="0"/>
              <a:t>这种</a:t>
            </a:r>
            <a:r>
              <a:rPr lang="zh-CN" altLang="en-US" dirty="0"/>
              <a:t>带组合字的抽象字，叫做「字素簇」</a:t>
            </a:r>
            <a:endParaRPr lang="en" altLang="zh-CN" dirty="0"/>
          </a:p>
          <a:p>
            <a:pPr algn="l"/>
            <a:endParaRPr lang="en" altLang="zh-CN" dirty="0">
              <a:latin typeface="SimHei" panose="02010609060101010101" pitchFamily="49" charset="-122"/>
              <a:ea typeface="SimHei" panose="02010609060101010101" pitchFamily="49" charset="-122"/>
            </a:endParaRPr>
          </a:p>
        </p:txBody>
      </p:sp>
      <p:pic>
        <p:nvPicPr>
          <p:cNvPr id="28675" name="Picture 3">
            <a:extLst>
              <a:ext uri="{FF2B5EF4-FFF2-40B4-BE49-F238E27FC236}">
                <a16:creationId xmlns:a16="http://schemas.microsoft.com/office/drawing/2014/main" id="{CFF0571E-5FC4-0746-90C4-F50A2C85F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158" y="2569261"/>
            <a:ext cx="12279413" cy="643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6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055613"/>
            <a:ext cx="10822273"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和组合字</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用于附加修饰的组合字可以有多个，并且不需要按照顺序：</a:t>
            </a:r>
            <a:endParaRPr lang="en-US"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p:txBody>
      </p:sp>
      <p:pic>
        <p:nvPicPr>
          <p:cNvPr id="28676" name="Picture 4">
            <a:extLst>
              <a:ext uri="{FF2B5EF4-FFF2-40B4-BE49-F238E27FC236}">
                <a16:creationId xmlns:a16="http://schemas.microsoft.com/office/drawing/2014/main" id="{49896B99-1D47-DA45-A502-2F7830805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82" y="4696167"/>
            <a:ext cx="14680126" cy="3939477"/>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5538C436-E897-FF4D-A905-D238101F475B}"/>
              </a:ext>
            </a:extLst>
          </p:cNvPr>
          <p:cNvSpPr txBox="1"/>
          <p:nvPr/>
        </p:nvSpPr>
        <p:spPr>
          <a:xfrm>
            <a:off x="765381" y="9130717"/>
            <a:ext cx="108222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在 </a:t>
            </a:r>
            <a:r>
              <a:rPr lang="en-US" altLang="zh-CN" dirty="0"/>
              <a:t>JavaScript</a:t>
            </a:r>
            <a:r>
              <a:rPr lang="zh-CN" altLang="en-US" dirty="0"/>
              <a:t> 中，会导致一个 </a:t>
            </a:r>
            <a:r>
              <a:rPr lang="en-US" altLang="zh-CN" dirty="0"/>
              <a:t>bug</a:t>
            </a:r>
            <a:r>
              <a:rPr lang="zh-CN" altLang="en-US" dirty="0"/>
              <a:t>：</a:t>
            </a:r>
            <a:endParaRPr lang="en" altLang="zh-CN" dirty="0"/>
          </a:p>
        </p:txBody>
      </p:sp>
      <p:pic>
        <p:nvPicPr>
          <p:cNvPr id="31746" name="Picture 2">
            <a:extLst>
              <a:ext uri="{FF2B5EF4-FFF2-40B4-BE49-F238E27FC236}">
                <a16:creationId xmlns:a16="http://schemas.microsoft.com/office/drawing/2014/main" id="{4CAF607C-4565-9347-81A9-78C2DDD75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325" y="9908524"/>
            <a:ext cx="13338827" cy="289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1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434152"/>
            <a:ext cx="16647451"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、抽象字、编码字</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在现代字符编码模型中，每个本身是不可分割的「文字」被叫做「抽象字」。</a:t>
            </a:r>
            <a:endParaRPr lang="en-US" altLang="zh-CN" dirty="0"/>
          </a:p>
          <a:p>
            <a:pPr algn="l"/>
            <a:endParaRPr lang="en-US" altLang="zh-CN" dirty="0"/>
          </a:p>
          <a:p>
            <a:pPr algn="l"/>
            <a:r>
              <a:rPr lang="zh-CN" altLang="en-US" dirty="0"/>
              <a:t>多数抽象字由一个字符组成，但是有的抽象字可能是多个字符组成的，斯洛伐克 </a:t>
            </a:r>
            <a:r>
              <a:rPr lang="en-US" altLang="zh-CN" dirty="0"/>
              <a:t>(</a:t>
            </a:r>
            <a:r>
              <a:rPr lang="en" altLang="zh-CN" dirty="0"/>
              <a:t>Slovak) </a:t>
            </a:r>
            <a:r>
              <a:rPr lang="zh-CN" altLang="en-US" dirty="0"/>
              <a:t>语中的「</a:t>
            </a:r>
            <a:r>
              <a:rPr lang="en" altLang="zh-CN" dirty="0" err="1"/>
              <a:t>ch</a:t>
            </a:r>
            <a:r>
              <a:rPr lang="zh-CN" altLang="en" dirty="0"/>
              <a:t>」，</a:t>
            </a:r>
            <a:r>
              <a:rPr lang="zh-CN" altLang="en-US" dirty="0"/>
              <a:t>赛萨拉 </a:t>
            </a:r>
            <a:r>
              <a:rPr lang="en-US" altLang="zh-CN" dirty="0"/>
              <a:t>(</a:t>
            </a:r>
            <a:r>
              <a:rPr lang="en" altLang="zh-CN" dirty="0" err="1"/>
              <a:t>Sisaala</a:t>
            </a:r>
            <a:r>
              <a:rPr lang="en" altLang="zh-CN" dirty="0"/>
              <a:t>) </a:t>
            </a:r>
            <a:r>
              <a:rPr lang="zh-CN" altLang="en-US" dirty="0"/>
              <a:t>语中的「</a:t>
            </a:r>
            <a:r>
              <a:rPr lang="en" altLang="zh-CN" dirty="0" err="1"/>
              <a:t>ky</a:t>
            </a:r>
            <a:r>
              <a:rPr lang="zh-CN" altLang="en" dirty="0"/>
              <a:t>」，</a:t>
            </a:r>
            <a:r>
              <a:rPr lang="zh-CN" altLang="en-US" dirty="0"/>
              <a:t>就都是这种情况。能组成抽象字的每个字符叫做「编码字」。</a:t>
            </a:r>
            <a:br>
              <a:rPr lang="en-US" altLang="zh-CN" dirty="0"/>
            </a:br>
            <a:br>
              <a:rPr lang="en-US" altLang="zh-CN" dirty="0"/>
            </a:br>
            <a:r>
              <a:rPr lang="en" altLang="zh-CN" dirty="0"/>
              <a:t>Unicode </a:t>
            </a:r>
            <a:r>
              <a:rPr lang="zh-CN" altLang="en-US" dirty="0"/>
              <a:t>字符集中，每个字符都是「编码字」。由单个编码字组成的抽象字叫做「字素」，而由多个编码字组成的抽象字叫做「字素簇」。字素簇由多个 </a:t>
            </a:r>
            <a:r>
              <a:rPr lang="en" altLang="zh-CN" dirty="0" err="1"/>
              <a:t>unicode</a:t>
            </a:r>
            <a:r>
              <a:rPr lang="en" altLang="zh-CN" dirty="0"/>
              <a:t> </a:t>
            </a:r>
            <a:r>
              <a:rPr lang="zh-CN" altLang="en-US" dirty="0"/>
              <a:t>字符组合而成。</a:t>
            </a:r>
          </a:p>
          <a:p>
            <a:pPr algn="l"/>
            <a:endParaRPr lang="en"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95487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252052"/>
            <a:ext cx="11563252"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和 </a:t>
            </a:r>
            <a:r>
              <a:rPr lang="en-US" altLang="zh-CN" dirty="0">
                <a:latin typeface="SimHei" panose="02010609060101010101" pitchFamily="49" charset="-122"/>
                <a:ea typeface="SimHei" panose="02010609060101010101" pitchFamily="49" charset="-122"/>
              </a:rPr>
              <a:t>emoji</a:t>
            </a:r>
          </a:p>
          <a:p>
            <a:pPr algn="l"/>
            <a:endParaRPr lang="en-US" altLang="zh-CN" dirty="0">
              <a:latin typeface="SimHei" panose="02010609060101010101" pitchFamily="49" charset="-122"/>
              <a:ea typeface="SimHei" panose="02010609060101010101" pitchFamily="49" charset="-122"/>
            </a:endParaRPr>
          </a:p>
          <a:p>
            <a:pPr algn="l"/>
            <a:r>
              <a:rPr lang="en" altLang="zh-CN" dirty="0"/>
              <a:t>emoji </a:t>
            </a:r>
            <a:r>
              <a:rPr lang="zh-CN" altLang="en-US" dirty="0"/>
              <a:t>起源于日本的绘文字（絵文字／</a:t>
            </a:r>
            <a:r>
              <a:rPr lang="ja-JP" altLang="en-US"/>
              <a:t>えもじ</a:t>
            </a:r>
            <a:r>
              <a:rPr lang="ja-JP" altLang="en-US" baseline="30000"/>
              <a:t> </a:t>
            </a:r>
            <a:r>
              <a:rPr lang="en" altLang="zh-CN" i="1" baseline="30000" dirty="0"/>
              <a:t>emoji</a:t>
            </a:r>
            <a:r>
              <a:rPr lang="zh-CN" altLang="en" dirty="0"/>
              <a:t>）</a:t>
            </a:r>
            <a:r>
              <a:rPr lang="en" altLang="zh-CN" dirty="0"/>
              <a:t>, </a:t>
            </a:r>
            <a:r>
              <a:rPr lang="zh-CN" altLang="en-US" dirty="0"/>
              <a:t>九十年代末出现。</a:t>
            </a:r>
          </a:p>
          <a:p>
            <a:pPr algn="l"/>
            <a:endParaRPr lang="zh-CN" altLang="en-US" dirty="0"/>
          </a:p>
          <a:p>
            <a:pPr algn="l"/>
            <a:r>
              <a:rPr lang="en" altLang="zh-CN" dirty="0"/>
              <a:t>Unicode </a:t>
            </a:r>
            <a:r>
              <a:rPr lang="zh-CN" altLang="en-US" dirty="0"/>
              <a:t>早期收录了一部分 </a:t>
            </a:r>
            <a:r>
              <a:rPr lang="en" altLang="zh-CN" dirty="0"/>
              <a:t>emoji </a:t>
            </a:r>
            <a:r>
              <a:rPr lang="zh-CN" altLang="en-US" dirty="0"/>
              <a:t>在 </a:t>
            </a:r>
            <a:r>
              <a:rPr lang="en" altLang="zh-CN" dirty="0"/>
              <a:t>BMP </a:t>
            </a:r>
            <a:r>
              <a:rPr lang="zh-CN" altLang="en-US" dirty="0"/>
              <a:t>中，但后来大部分的 </a:t>
            </a:r>
            <a:r>
              <a:rPr lang="en" altLang="zh-CN" dirty="0"/>
              <a:t>emoji </a:t>
            </a:r>
            <a:r>
              <a:rPr lang="zh-CN" altLang="en-US" dirty="0"/>
              <a:t>都在 </a:t>
            </a:r>
            <a:r>
              <a:rPr lang="en" altLang="zh-CN" dirty="0"/>
              <a:t>BMP </a:t>
            </a:r>
            <a:r>
              <a:rPr lang="zh-CN" altLang="en-US" dirty="0"/>
              <a:t>之后的平面。</a:t>
            </a:r>
            <a:endParaRPr lang="en-US" altLang="zh-CN" dirty="0"/>
          </a:p>
          <a:p>
            <a:pPr algn="l"/>
            <a:endParaRPr lang="zh-CN" altLang="en-US" dirty="0"/>
          </a:p>
          <a:p>
            <a:pPr algn="l"/>
            <a:r>
              <a:rPr lang="zh-CN" altLang="en-US" dirty="0"/>
              <a:t>比如 </a:t>
            </a:r>
          </a:p>
          <a:p>
            <a:pPr algn="l"/>
            <a:r>
              <a:rPr lang="zh-CN" altLang="en-US" dirty="0"/>
              <a:t>⭐️ </a:t>
            </a:r>
            <a:r>
              <a:rPr lang="en-US" altLang="zh-CN" dirty="0"/>
              <a:t>:  </a:t>
            </a:r>
            <a:r>
              <a:rPr lang="en" altLang="zh-CN" dirty="0"/>
              <a:t>U+2B50</a:t>
            </a:r>
          </a:p>
          <a:p>
            <a:pPr algn="l"/>
            <a:r>
              <a:rPr lang="zh-CN" altLang="en-US" dirty="0"/>
              <a:t>🆒 </a:t>
            </a:r>
            <a:r>
              <a:rPr lang="en-US" altLang="zh-CN" dirty="0"/>
              <a:t>:  </a:t>
            </a:r>
            <a:r>
              <a:rPr lang="en" altLang="zh-CN" dirty="0"/>
              <a:t>U+1F192</a:t>
            </a:r>
          </a:p>
          <a:p>
            <a:pPr algn="l"/>
            <a:endParaRPr lang="en" altLang="zh-CN" dirty="0"/>
          </a:p>
          <a:p>
            <a:pPr algn="l"/>
            <a:r>
              <a:rPr lang="zh-CN" altLang="en-US" dirty="0"/>
              <a:t>所以说，</a:t>
            </a:r>
            <a:r>
              <a:rPr lang="en" altLang="zh-CN" dirty="0"/>
              <a:t>emoji </a:t>
            </a:r>
            <a:r>
              <a:rPr lang="zh-CN" altLang="en-US" dirty="0"/>
              <a:t>的编码都超过了 </a:t>
            </a:r>
            <a:r>
              <a:rPr lang="en-US" altLang="zh-CN" dirty="0"/>
              <a:t>1</a:t>
            </a:r>
            <a:r>
              <a:rPr lang="en" altLang="zh-CN" dirty="0"/>
              <a:t>Byte </a:t>
            </a:r>
            <a:r>
              <a:rPr lang="zh-CN" altLang="en-US" dirty="0"/>
              <a:t>范围吗？不一定的。</a:t>
            </a:r>
          </a:p>
          <a:p>
            <a:pPr algn="l"/>
            <a:endParaRPr lang="en" altLang="zh-CN" dirty="0">
              <a:latin typeface="SimHei" panose="02010609060101010101" pitchFamily="49" charset="-122"/>
              <a:ea typeface="SimHei" panose="02010609060101010101" pitchFamily="49" charset="-122"/>
            </a:endParaRPr>
          </a:p>
        </p:txBody>
      </p:sp>
      <p:pic>
        <p:nvPicPr>
          <p:cNvPr id="33793" name="Picture 1">
            <a:extLst>
              <a:ext uri="{FF2B5EF4-FFF2-40B4-BE49-F238E27FC236}">
                <a16:creationId xmlns:a16="http://schemas.microsoft.com/office/drawing/2014/main" id="{95742A70-ACD8-DC47-B17B-F039AE31D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080" y="1817092"/>
            <a:ext cx="10861537" cy="852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1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3173958"/>
            <a:ext cx="11563252"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emoji</a:t>
            </a:r>
            <a:r>
              <a:rPr lang="zh-CN" altLang="en-US" dirty="0">
                <a:latin typeface="SimHei" panose="02010609060101010101" pitchFamily="49" charset="-122"/>
                <a:ea typeface="SimHei" panose="02010609060101010101" pitchFamily="49" charset="-122"/>
              </a:rPr>
              <a:t> 和组合字</a:t>
            </a:r>
            <a:r>
              <a:rPr lang="en-US" altLang="zh-CN" dirty="0">
                <a:latin typeface="SimHei" panose="02010609060101010101" pitchFamily="49" charset="-122"/>
                <a:ea typeface="SimHei" panose="02010609060101010101" pitchFamily="49" charset="-122"/>
              </a:rPr>
              <a:t>–</a:t>
            </a:r>
            <a:r>
              <a:rPr lang="zh-CN" altLang="en-US" dirty="0">
                <a:latin typeface="SimHei" panose="02010609060101010101" pitchFamily="49" charset="-122"/>
                <a:ea typeface="SimHei" panose="02010609060101010101" pitchFamily="49" charset="-122"/>
              </a:rPr>
              <a:t>零件</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en" altLang="zh-CN" dirty="0"/>
              <a:t>Unicode </a:t>
            </a:r>
            <a:r>
              <a:rPr lang="zh-CN" altLang="en-US" dirty="0"/>
              <a:t>的 </a:t>
            </a:r>
            <a:r>
              <a:rPr lang="en" altLang="zh-CN" dirty="0"/>
              <a:t>emoji </a:t>
            </a:r>
            <a:r>
              <a:rPr lang="zh-CN" altLang="en-US" dirty="0"/>
              <a:t>规范中，人类相关的 </a:t>
            </a:r>
            <a:r>
              <a:rPr lang="en" altLang="zh-CN" dirty="0"/>
              <a:t>emoji </a:t>
            </a:r>
            <a:r>
              <a:rPr lang="zh-CN" altLang="en-US" dirty="0"/>
              <a:t>都可以附加一个肤色。一个人类相关的 </a:t>
            </a:r>
            <a:r>
              <a:rPr lang="en" altLang="zh-CN" dirty="0"/>
              <a:t>emoji </a:t>
            </a:r>
            <a:r>
              <a:rPr lang="zh-CN" altLang="en-US" dirty="0"/>
              <a:t>加一个肤色 </a:t>
            </a:r>
            <a:r>
              <a:rPr lang="en" altLang="zh-CN" dirty="0"/>
              <a:t>emoji</a:t>
            </a:r>
            <a:r>
              <a:rPr lang="zh-CN" altLang="en" dirty="0"/>
              <a:t>，</a:t>
            </a:r>
            <a:r>
              <a:rPr lang="zh-CN" altLang="en-US" dirty="0"/>
              <a:t>可以得到带肤色的人类 </a:t>
            </a:r>
            <a:r>
              <a:rPr lang="en" altLang="zh-CN" dirty="0"/>
              <a:t>emoji</a:t>
            </a:r>
            <a:r>
              <a:rPr lang="zh-CN" altLang="en" dirty="0"/>
              <a:t>：</a:t>
            </a:r>
            <a:endParaRPr lang="en-US" altLang="zh-CN" dirty="0"/>
          </a:p>
          <a:p>
            <a:pPr algn="l"/>
            <a:endParaRPr lang="en-US" altLang="zh-CN" dirty="0"/>
          </a:p>
          <a:p>
            <a:pPr algn="l"/>
            <a:endParaRPr lang="zh-CN" altLang="en-US" dirty="0"/>
          </a:p>
          <a:p>
            <a:pPr algn="l"/>
            <a:r>
              <a:rPr lang="zh-CN" altLang="en-US" dirty="0"/>
              <a:t>可以认为肤色就是一个「组合字」，</a:t>
            </a:r>
            <a:r>
              <a:rPr lang="en" altLang="zh-CN" dirty="0"/>
              <a:t>emoji </a:t>
            </a:r>
            <a:r>
              <a:rPr lang="zh-CN" altLang="en-US" dirty="0"/>
              <a:t>中有一些组合字被称为「零件」</a:t>
            </a:r>
          </a:p>
          <a:p>
            <a:pPr algn="l"/>
            <a:endParaRPr lang="en" altLang="zh-CN" dirty="0">
              <a:latin typeface="SimHei" panose="02010609060101010101" pitchFamily="49" charset="-122"/>
              <a:ea typeface="SimHei" panose="02010609060101010101" pitchFamily="49" charset="-122"/>
            </a:endParaRPr>
          </a:p>
        </p:txBody>
      </p:sp>
      <p:pic>
        <p:nvPicPr>
          <p:cNvPr id="35841" name="Picture 1">
            <a:extLst>
              <a:ext uri="{FF2B5EF4-FFF2-40B4-BE49-F238E27FC236}">
                <a16:creationId xmlns:a16="http://schemas.microsoft.com/office/drawing/2014/main" id="{647D2784-80BB-2942-8B6D-2A8D690B3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9613" y="1944848"/>
            <a:ext cx="10114949" cy="4272296"/>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a:extLst>
              <a:ext uri="{FF2B5EF4-FFF2-40B4-BE49-F238E27FC236}">
                <a16:creationId xmlns:a16="http://schemas.microsoft.com/office/drawing/2014/main" id="{9DE63822-1EF4-2A4F-B837-349BEB89B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9613" y="7498856"/>
            <a:ext cx="9979573" cy="535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1" y="1698054"/>
            <a:ext cx="17648743"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emoji</a:t>
            </a:r>
            <a:r>
              <a:rPr lang="zh-CN" altLang="en-US" dirty="0">
                <a:latin typeface="SimHei" panose="02010609060101010101" pitchFamily="49" charset="-122"/>
                <a:ea typeface="SimHei" panose="02010609060101010101" pitchFamily="49" charset="-122"/>
              </a:rPr>
              <a:t> 和组合字 </a:t>
            </a:r>
            <a:r>
              <a:rPr lang="en-US" altLang="zh-CN" dirty="0">
                <a:latin typeface="SimHei" panose="02010609060101010101" pitchFamily="49" charset="-122"/>
                <a:ea typeface="SimHei" panose="02010609060101010101" pitchFamily="49" charset="-122"/>
              </a:rPr>
              <a:t>--</a:t>
            </a:r>
            <a:r>
              <a:rPr lang="zh-CN" altLang="en-US" dirty="0">
                <a:latin typeface="SimHei" panose="02010609060101010101" pitchFamily="49" charset="-122"/>
                <a:ea typeface="SimHei" panose="02010609060101010101" pitchFamily="49" charset="-122"/>
              </a:rPr>
              <a:t> 单彩</a:t>
            </a:r>
            <a:r>
              <a:rPr lang="en-US" altLang="zh-CN" dirty="0">
                <a:latin typeface="SimHei" panose="02010609060101010101" pitchFamily="49" charset="-122"/>
                <a:ea typeface="SimHei" panose="02010609060101010101" pitchFamily="49" charset="-122"/>
              </a:rPr>
              <a:t>/</a:t>
            </a:r>
            <a:r>
              <a:rPr lang="zh-CN" altLang="en-US" dirty="0">
                <a:latin typeface="SimHei" panose="02010609060101010101" pitchFamily="49" charset="-122"/>
                <a:ea typeface="SimHei" panose="02010609060101010101" pitchFamily="49" charset="-122"/>
              </a:rPr>
              <a:t>全彩</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endParaRPr lang="en" altLang="zh-CN" dirty="0"/>
          </a:p>
          <a:p>
            <a:pPr algn="l"/>
            <a:r>
              <a:rPr lang="en" altLang="zh-CN" dirty="0" err="1"/>
              <a:t>emoij</a:t>
            </a:r>
            <a:r>
              <a:rPr lang="en" altLang="zh-CN" dirty="0"/>
              <a:t> </a:t>
            </a:r>
            <a:r>
              <a:rPr lang="zh-CN" altLang="en-US" dirty="0"/>
              <a:t>还支持单色</a:t>
            </a:r>
            <a:r>
              <a:rPr lang="en-US" altLang="zh-CN" dirty="0"/>
              <a:t>/</a:t>
            </a:r>
            <a:r>
              <a:rPr lang="zh-CN" altLang="en-US" dirty="0"/>
              <a:t>彩色的变换，单色用于一些简单的设备</a:t>
            </a:r>
          </a:p>
          <a:p>
            <a:pPr algn="l"/>
            <a:br>
              <a:rPr lang="zh-CN" altLang="en-US" dirty="0"/>
            </a:br>
            <a:endParaRPr lang="zh-CN" altLang="en-US" dirty="0"/>
          </a:p>
          <a:p>
            <a:pPr algn="l"/>
            <a:r>
              <a:rPr lang="zh-CN" altLang="en-US" dirty="0"/>
              <a:t>怎么做呢？规则就是在普通的 </a:t>
            </a:r>
            <a:r>
              <a:rPr lang="en" altLang="zh-CN" dirty="0"/>
              <a:t>emoji </a:t>
            </a:r>
            <a:r>
              <a:rPr lang="zh-CN" altLang="en-US" dirty="0"/>
              <a:t>码点之后，紧跟一个用来表示颜色版本的「变幻符」，这个变幻符有两个取值：</a:t>
            </a:r>
            <a:r>
              <a:rPr lang="en" altLang="zh-CN" dirty="0"/>
              <a:t>VS15</a:t>
            </a:r>
            <a:r>
              <a:rPr lang="zh-CN" altLang="en" dirty="0"/>
              <a:t>（</a:t>
            </a:r>
            <a:r>
              <a:rPr lang="en" altLang="zh-CN" dirty="0"/>
              <a:t>U+FE0E</a:t>
            </a:r>
            <a:r>
              <a:rPr lang="zh-CN" altLang="en" dirty="0"/>
              <a:t>）</a:t>
            </a:r>
            <a:r>
              <a:rPr lang="zh-CN" altLang="en-US" dirty="0"/>
              <a:t>和</a:t>
            </a:r>
            <a:r>
              <a:rPr lang="en" altLang="zh-CN" dirty="0"/>
              <a:t>VS16</a:t>
            </a:r>
            <a:r>
              <a:rPr lang="zh-CN" altLang="en" dirty="0"/>
              <a:t>（</a:t>
            </a:r>
            <a:r>
              <a:rPr lang="en" altLang="zh-CN" dirty="0"/>
              <a:t>U+FE0F</a:t>
            </a:r>
            <a:r>
              <a:rPr lang="zh-CN" altLang="en" dirty="0"/>
              <a:t>）。</a:t>
            </a:r>
            <a:r>
              <a:rPr lang="zh-CN" altLang="en-US" dirty="0"/>
              <a:t>其中 </a:t>
            </a:r>
            <a:r>
              <a:rPr lang="en" altLang="zh-CN" dirty="0"/>
              <a:t>VS15 </a:t>
            </a:r>
            <a:r>
              <a:rPr lang="zh-CN" altLang="en-US" dirty="0"/>
              <a:t>表示强制使用单色版，而 </a:t>
            </a:r>
            <a:r>
              <a:rPr lang="en" altLang="zh-CN" dirty="0"/>
              <a:t>VS16 </a:t>
            </a:r>
            <a:r>
              <a:rPr lang="zh-CN" altLang="en-US" dirty="0"/>
              <a:t>则表示强制使用彩色版。没有变幻符时，每个 </a:t>
            </a:r>
            <a:r>
              <a:rPr lang="en" altLang="zh-CN" dirty="0"/>
              <a:t>emoji </a:t>
            </a:r>
            <a:r>
              <a:rPr lang="zh-CN" altLang="en-US" dirty="0"/>
              <a:t>可以使用平台默认的展示。</a:t>
            </a:r>
            <a:endParaRPr lang="en-US" altLang="zh-CN" dirty="0"/>
          </a:p>
          <a:p>
            <a:pPr algn="l"/>
            <a:r>
              <a:rPr lang="zh-CN" altLang="en-US" dirty="0"/>
              <a:t> </a:t>
            </a:r>
          </a:p>
          <a:p>
            <a:pPr algn="l"/>
            <a:r>
              <a:rPr lang="zh-CN" altLang="en-US" dirty="0"/>
              <a:t>举个例子来说，</a:t>
            </a:r>
            <a:r>
              <a:rPr lang="en" altLang="zh-CN" dirty="0"/>
              <a:t>U+26A0</a:t>
            </a:r>
            <a:r>
              <a:rPr lang="zh-CN" altLang="en-US" dirty="0"/>
              <a:t>这个</a:t>
            </a:r>
            <a:r>
              <a:rPr lang="en" altLang="zh-CN" dirty="0"/>
              <a:t>emoji</a:t>
            </a:r>
            <a:r>
              <a:rPr lang="zh-CN" altLang="en-US" dirty="0"/>
              <a:t>可以有两种样子： </a:t>
            </a:r>
            <a:endParaRPr lang="en-US" altLang="zh-CN" dirty="0"/>
          </a:p>
          <a:p>
            <a:pPr algn="l"/>
            <a:endParaRPr lang="zh-CN" altLang="en-US" dirty="0"/>
          </a:p>
          <a:p>
            <a:pPr algn="l"/>
            <a:r>
              <a:rPr lang="zh-CN" altLang="en-US" dirty="0"/>
              <a:t>     </a:t>
            </a:r>
            <a:r>
              <a:rPr lang="en-US" altLang="zh-CN" dirty="0"/>
              <a:t>(</a:t>
            </a:r>
            <a:r>
              <a:rPr lang="en" altLang="zh-CN" dirty="0"/>
              <a:t>U+26A0 + U+FE0E)</a:t>
            </a:r>
          </a:p>
          <a:p>
            <a:pPr algn="l"/>
            <a:r>
              <a:rPr lang="en" altLang="zh-CN" dirty="0"/>
              <a:t>⚠️ (U+26A0 + U+FE0F)</a:t>
            </a:r>
          </a:p>
          <a:p>
            <a:pPr algn="l"/>
            <a:endParaRPr lang="en-US"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p:txBody>
      </p:sp>
      <p:pic>
        <p:nvPicPr>
          <p:cNvPr id="3" name="图片 2">
            <a:extLst>
              <a:ext uri="{FF2B5EF4-FFF2-40B4-BE49-F238E27FC236}">
                <a16:creationId xmlns:a16="http://schemas.microsoft.com/office/drawing/2014/main" id="{D0F9D294-49B1-9041-A2A1-FDF7703C2814}"/>
              </a:ext>
            </a:extLst>
          </p:cNvPr>
          <p:cNvPicPr>
            <a:picLocks noChangeAspect="1"/>
          </p:cNvPicPr>
          <p:nvPr/>
        </p:nvPicPr>
        <p:blipFill>
          <a:blip r:embed="rId4"/>
          <a:stretch>
            <a:fillRect/>
          </a:stretch>
        </p:blipFill>
        <p:spPr>
          <a:xfrm>
            <a:off x="845447" y="8862636"/>
            <a:ext cx="552758" cy="626459"/>
          </a:xfrm>
          <a:prstGeom prst="rect">
            <a:avLst/>
          </a:prstGeom>
        </p:spPr>
      </p:pic>
    </p:spTree>
    <p:extLst>
      <p:ext uri="{BB962C8B-B14F-4D97-AF65-F5344CB8AC3E}">
        <p14:creationId xmlns:p14="http://schemas.microsoft.com/office/powerpoint/2010/main" val="381113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1634065"/>
            <a:ext cx="19934742"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Emoji</a:t>
            </a:r>
            <a:r>
              <a:rPr lang="zh-CN" altLang="en-US" dirty="0">
                <a:latin typeface="SimHei" panose="02010609060101010101" pitchFamily="49" charset="-122"/>
                <a:ea typeface="SimHei" panose="02010609060101010101" pitchFamily="49" charset="-122"/>
              </a:rPr>
              <a:t> 和零宽字符 （</a:t>
            </a:r>
            <a:r>
              <a:rPr lang="en-US" altLang="zh-CN" dirty="0">
                <a:latin typeface="SimHei" panose="02010609060101010101" pitchFamily="49" charset="-122"/>
                <a:ea typeface="SimHei" panose="02010609060101010101" pitchFamily="49" charset="-122"/>
              </a:rPr>
              <a:t>ZWJ)</a:t>
            </a:r>
          </a:p>
          <a:p>
            <a:pPr algn="l"/>
            <a:endParaRPr lang="en" altLang="zh-CN" dirty="0"/>
          </a:p>
          <a:p>
            <a:pPr algn="l"/>
            <a:r>
              <a:rPr lang="zh-CN" altLang="en-US" dirty="0"/>
              <a:t>可以使用零宽字符</a:t>
            </a:r>
            <a:r>
              <a:rPr lang="en" altLang="zh-CN" dirty="0"/>
              <a:t>ZWJ</a:t>
            </a:r>
            <a:r>
              <a:rPr lang="zh-CN" altLang="en" dirty="0"/>
              <a:t>（</a:t>
            </a:r>
            <a:r>
              <a:rPr lang="en" altLang="zh-CN" dirty="0"/>
              <a:t>U+200D</a:t>
            </a:r>
            <a:r>
              <a:rPr lang="zh-CN" altLang="en" dirty="0"/>
              <a:t>）</a:t>
            </a:r>
            <a:r>
              <a:rPr lang="zh-CN" altLang="en-US" dirty="0"/>
              <a:t>将两个</a:t>
            </a:r>
            <a:r>
              <a:rPr lang="en" altLang="zh-CN" dirty="0"/>
              <a:t>emoji</a:t>
            </a:r>
            <a:r>
              <a:rPr lang="zh-CN" altLang="en-US" dirty="0"/>
              <a:t>连起来，使其看起来像是一个</a:t>
            </a:r>
            <a:r>
              <a:rPr lang="en" altLang="zh-CN" dirty="0"/>
              <a:t>emoji</a:t>
            </a:r>
            <a:r>
              <a:rPr lang="zh-CN" altLang="en" dirty="0"/>
              <a:t>。（</a:t>
            </a:r>
            <a:r>
              <a:rPr lang="zh-CN" altLang="en-US" dirty="0"/>
              <a:t>不支持的系统会忽略零宽连字） </a:t>
            </a:r>
            <a:endParaRPr lang="en-US" altLang="zh-CN" dirty="0"/>
          </a:p>
          <a:p>
            <a:pPr algn="l"/>
            <a:endParaRPr lang="zh-CN" altLang="en-US" dirty="0"/>
          </a:p>
          <a:p>
            <a:pPr algn="l"/>
            <a:r>
              <a:rPr lang="zh-CN" altLang="en-US" dirty="0"/>
              <a:t>例如 👨：</a:t>
            </a:r>
            <a:r>
              <a:rPr lang="en" altLang="zh-CN" dirty="0"/>
              <a:t>U+1F468 </a:t>
            </a:r>
            <a:r>
              <a:rPr lang="zh-CN" altLang="en" dirty="0"/>
              <a:t>、</a:t>
            </a:r>
            <a:r>
              <a:rPr lang="en" altLang="zh-CN" dirty="0"/>
              <a:t>ZWJ</a:t>
            </a:r>
            <a:r>
              <a:rPr lang="zh-CN" altLang="en" dirty="0"/>
              <a:t>：</a:t>
            </a:r>
            <a:r>
              <a:rPr lang="en" altLang="zh-CN" dirty="0"/>
              <a:t>U+200D </a:t>
            </a:r>
            <a:r>
              <a:rPr lang="zh-CN" altLang="en" dirty="0"/>
              <a:t>、</a:t>
            </a:r>
            <a:r>
              <a:rPr lang="zh-CN" altLang="en-US" dirty="0"/>
              <a:t>👩：</a:t>
            </a:r>
            <a:r>
              <a:rPr lang="en" altLang="zh-CN" dirty="0"/>
              <a:t>U+1F469</a:t>
            </a:r>
            <a:r>
              <a:rPr lang="zh-CN" altLang="en" dirty="0"/>
              <a:t>、</a:t>
            </a:r>
            <a:r>
              <a:rPr lang="en" altLang="zh-CN" dirty="0"/>
              <a:t>ZWJ</a:t>
            </a:r>
            <a:r>
              <a:rPr lang="zh-CN" altLang="en" dirty="0"/>
              <a:t>：</a:t>
            </a:r>
            <a:r>
              <a:rPr lang="en" altLang="zh-CN" dirty="0"/>
              <a:t>U+200D </a:t>
            </a:r>
            <a:r>
              <a:rPr lang="zh-CN" altLang="en" dirty="0"/>
              <a:t>、</a:t>
            </a:r>
            <a:r>
              <a:rPr lang="zh-CN" altLang="en-US" dirty="0"/>
              <a:t>👧：</a:t>
            </a:r>
            <a:r>
              <a:rPr lang="en" altLang="zh-CN" dirty="0"/>
              <a:t>U+1F467</a:t>
            </a:r>
            <a:r>
              <a:rPr lang="zh-CN" altLang="en" dirty="0"/>
              <a:t>，</a:t>
            </a:r>
            <a:r>
              <a:rPr lang="zh-CN" altLang="en-US" dirty="0"/>
              <a:t>在系统支持的情况下会显示为一个男人一个女人和一个女孩组成的家庭</a:t>
            </a:r>
            <a:r>
              <a:rPr lang="en" altLang="zh-CN" dirty="0"/>
              <a:t>emoji</a:t>
            </a:r>
            <a:r>
              <a:rPr lang="zh-CN" altLang="en" dirty="0"/>
              <a:t>：</a:t>
            </a:r>
            <a:r>
              <a:rPr lang="zh-CN" altLang="en-US" dirty="0"/>
              <a:t>👨‍👩‍👧 ，而不支持的系统则会顺序显示这三个</a:t>
            </a:r>
            <a:r>
              <a:rPr lang="en" altLang="zh-CN" dirty="0"/>
              <a:t>emoji(</a:t>
            </a:r>
            <a:r>
              <a:rPr lang="zh-CN" altLang="en-US" dirty="0"/>
              <a:t>👨👩👧</a:t>
            </a:r>
            <a:r>
              <a:rPr lang="en-US" altLang="zh-CN" dirty="0"/>
              <a:t>)</a:t>
            </a:r>
            <a:r>
              <a:rPr lang="zh-CN" altLang="en-US" dirty="0"/>
              <a:t>。</a:t>
            </a:r>
            <a:endParaRPr lang="en-US" altLang="zh-CN" dirty="0"/>
          </a:p>
          <a:p>
            <a:pPr algn="l"/>
            <a:endParaRPr lang="en-US" altLang="zh-CN" dirty="0"/>
          </a:p>
          <a:p>
            <a:pPr algn="l"/>
            <a:r>
              <a:rPr lang="zh-CN" altLang="en-US" dirty="0"/>
              <a:t>有的系统还支持将肤色、零宽字符组合起来用，创造出类似「一个黑肤色男人和一个白皮肤男人加一个黄皮肤小孩」的家庭。</a:t>
            </a:r>
          </a:p>
          <a:p>
            <a:pPr algn="l"/>
            <a:endParaRPr lang="en-US"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p:txBody>
      </p:sp>
      <p:pic>
        <p:nvPicPr>
          <p:cNvPr id="37890" name="Picture 2">
            <a:extLst>
              <a:ext uri="{FF2B5EF4-FFF2-40B4-BE49-F238E27FC236}">
                <a16:creationId xmlns:a16="http://schemas.microsoft.com/office/drawing/2014/main" id="{CD0A486B-90FA-114D-9A9A-CB2EB8E3E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841" y="8207405"/>
            <a:ext cx="13534515" cy="496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7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2390644"/>
            <a:ext cx="20074238"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Emoji</a:t>
            </a:r>
            <a:r>
              <a:rPr lang="zh-CN" altLang="en-US" dirty="0">
                <a:latin typeface="SimHei" panose="02010609060101010101" pitchFamily="49" charset="-122"/>
                <a:ea typeface="SimHei" panose="02010609060101010101" pitchFamily="49" charset="-122"/>
              </a:rPr>
              <a:t> 和兼容性</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比较早的 </a:t>
            </a:r>
            <a:r>
              <a:rPr lang="en" altLang="zh-CN" dirty="0"/>
              <a:t>iPhone </a:t>
            </a:r>
            <a:r>
              <a:rPr lang="zh-CN" altLang="en-US" dirty="0"/>
              <a:t>中内置的 </a:t>
            </a:r>
            <a:r>
              <a:rPr lang="en" altLang="zh-CN" dirty="0"/>
              <a:t>emoji </a:t>
            </a:r>
            <a:r>
              <a:rPr lang="zh-CN" altLang="en-US" dirty="0"/>
              <a:t>编码，位于 </a:t>
            </a:r>
            <a:r>
              <a:rPr lang="en" altLang="zh-CN" dirty="0"/>
              <a:t>Unicode </a:t>
            </a:r>
            <a:r>
              <a:rPr lang="zh-CN" altLang="en-US" dirty="0"/>
              <a:t>的私有编码区，因此可能存在老版本 </a:t>
            </a:r>
            <a:r>
              <a:rPr lang="en" altLang="zh-CN" dirty="0"/>
              <a:t>iOS </a:t>
            </a:r>
            <a:r>
              <a:rPr lang="zh-CN" altLang="en-US" dirty="0"/>
              <a:t>下打出的 </a:t>
            </a:r>
            <a:r>
              <a:rPr lang="en" altLang="zh-CN" dirty="0"/>
              <a:t>emoji </a:t>
            </a:r>
            <a:r>
              <a:rPr lang="zh-CN" altLang="en-US" dirty="0"/>
              <a:t>在其他系统中无法显示的问题。</a:t>
            </a:r>
            <a:endParaRPr lang="en-US" altLang="zh-CN" dirty="0">
              <a:latin typeface="SimHei" panose="02010609060101010101" pitchFamily="49" charset="-122"/>
              <a:ea typeface="SimHei" panose="02010609060101010101" pitchFamily="49" charset="-122"/>
            </a:endParaRPr>
          </a:p>
          <a:p>
            <a:pPr algn="l"/>
            <a:endParaRPr lang="en" altLang="zh-CN" dirty="0"/>
          </a:p>
          <a:p>
            <a:pPr algn="l"/>
            <a:endParaRPr lang="en"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9387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5" y="795807"/>
            <a:ext cx="5350933"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hangingPunct="1"/>
            <a:r>
              <a:rPr lang="zh-CN" altLang="en-US" sz="3200" dirty="0">
                <a:solidFill>
                  <a:schemeClr val="accent1"/>
                </a:solidFill>
                <a:latin typeface="腾讯体 W7" panose="020C08030202040F0204" pitchFamily="34" charset="-122"/>
                <a:ea typeface="腾讯体 W7" panose="020C08030202040F0204" pitchFamily="34" charset="-122"/>
              </a:rPr>
              <a:t>什么是字符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640609"/>
            <a:ext cx="2111715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字符，文字和符号，是一种</a:t>
            </a:r>
            <a:r>
              <a:rPr lang="zh-CN" altLang="en-US" b="1" dirty="0"/>
              <a:t>抽象</a:t>
            </a:r>
            <a:r>
              <a:rPr lang="zh-CN" altLang="en-US" dirty="0"/>
              <a:t>的概念。</a:t>
            </a:r>
            <a:endParaRPr lang="en-US" altLang="zh-CN" dirty="0"/>
          </a:p>
          <a:p>
            <a:pPr algn="l"/>
            <a:endParaRPr lang="en-US" altLang="zh-CN" dirty="0"/>
          </a:p>
          <a:p>
            <a:pPr algn="l"/>
            <a:r>
              <a:rPr lang="zh-CN" altLang="en-US" dirty="0"/>
              <a:t>人类早在远古时期，大脑就具有了识别和输出特定文字和符号的能力，即「阅读」和「书写」。</a:t>
            </a:r>
          </a:p>
          <a:p>
            <a:pPr algn="l"/>
            <a:br>
              <a:rPr lang="zh-CN" altLang="en-US" dirty="0"/>
            </a:br>
            <a:endParaRPr lang="zh-CN" altLang="en-US" dirty="0"/>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1027" name="Picture 3">
            <a:extLst>
              <a:ext uri="{FF2B5EF4-FFF2-40B4-BE49-F238E27FC236}">
                <a16:creationId xmlns:a16="http://schemas.microsoft.com/office/drawing/2014/main" id="{F64B0CA7-A505-5B4E-8D17-136E04AFE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219" y="5878083"/>
            <a:ext cx="15164369" cy="573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304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030309"/>
            <a:ext cx="10822273"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和「未统一汉字列表」</a:t>
            </a:r>
            <a:endParaRPr lang="en-US" altLang="zh-CN" dirty="0">
              <a:latin typeface="SimHei" panose="02010609060101010101" pitchFamily="49" charset="-122"/>
              <a:ea typeface="SimHei" panose="02010609060101010101" pitchFamily="49" charset="-122"/>
            </a:endParaRPr>
          </a:p>
          <a:p>
            <a:pPr algn="l"/>
            <a:endParaRPr lang="en-US" altLang="zh-CN" dirty="0"/>
          </a:p>
          <a:p>
            <a:pPr algn="l"/>
            <a:r>
              <a:rPr lang="zh-CN" altLang="en-US" dirty="0"/>
              <a:t>「简体汉字」和「日语汉字」里面有很多「未统一汉字列表」，可以在这里面找到</a:t>
            </a:r>
            <a:endParaRPr lang="en-US" altLang="zh-CN" dirty="0"/>
          </a:p>
          <a:p>
            <a:pPr algn="l"/>
            <a:endParaRPr lang="en-US" altLang="zh-CN" dirty="0">
              <a:hlinkClick r:id="rId4"/>
            </a:endParaRPr>
          </a:p>
          <a:p>
            <a:pPr algn="l"/>
            <a:r>
              <a:rPr lang="en" altLang="zh-CN" dirty="0">
                <a:hlinkClick r:id="rId4"/>
              </a:rPr>
              <a:t>https://zh.wikipedia.org/wiki/%E6%9C%AA%E7%B5%B1%E4%B8%80%E6%BC%A2%E5%AD%97%E5%88%97%E8%A1%A8</a:t>
            </a:r>
            <a:endParaRPr lang="en" altLang="zh-CN" dirty="0"/>
          </a:p>
          <a:p>
            <a:pPr algn="l"/>
            <a:br>
              <a:rPr lang="en-US" altLang="zh-CN" dirty="0"/>
            </a:br>
            <a:br>
              <a:rPr lang="en-US" altLang="zh-CN" dirty="0"/>
            </a:br>
            <a:r>
              <a:rPr lang="zh-CN" altLang="en-US" dirty="0"/>
              <a:t>比如「天」这个汉字。中文汉字和日文汉字的意思是一模一样的。但却有两个不同的 </a:t>
            </a:r>
            <a:r>
              <a:rPr lang="en" altLang="zh-CN" dirty="0"/>
              <a:t>Unicode </a:t>
            </a:r>
            <a:r>
              <a:rPr lang="zh-CN" altLang="en-US" dirty="0"/>
              <a:t>编码</a:t>
            </a:r>
            <a:endParaRPr lang="en-US" altLang="zh-CN" dirty="0">
              <a:latin typeface="SimHei" panose="02010609060101010101" pitchFamily="49" charset="-122"/>
              <a:ea typeface="SimHei" panose="02010609060101010101" pitchFamily="49" charset="-122"/>
            </a:endParaRPr>
          </a:p>
        </p:txBody>
      </p:sp>
      <p:pic>
        <p:nvPicPr>
          <p:cNvPr id="24578" name="Picture 2">
            <a:extLst>
              <a:ext uri="{FF2B5EF4-FFF2-40B4-BE49-F238E27FC236}">
                <a16:creationId xmlns:a16="http://schemas.microsoft.com/office/drawing/2014/main" id="{03AC2589-6E95-4243-A02D-B5A1241D9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2536" y="2482725"/>
            <a:ext cx="7472491" cy="327334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a:extLst>
              <a:ext uri="{FF2B5EF4-FFF2-40B4-BE49-F238E27FC236}">
                <a16:creationId xmlns:a16="http://schemas.microsoft.com/office/drawing/2014/main" id="{0FD3A540-CC77-AD40-829D-C30D7C688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2536" y="6553044"/>
            <a:ext cx="7472490" cy="367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55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2" y="795807"/>
            <a:ext cx="3776030"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endParaRPr lang="zh-CN" altLang="en-US" sz="3200" dirty="0">
              <a:solidFill>
                <a:schemeClr val="accent1"/>
              </a:solidFill>
              <a:latin typeface="腾讯体 W7" panose="020C08030202040F0204" pitchFamily="34" charset="-122"/>
              <a:ea typeface="腾讯体 W7" panose="020C08030202040F0204" pitchFamily="34" charset="-122"/>
            </a:endParaRP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937930"/>
            <a:ext cx="1082227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Unicode</a:t>
            </a:r>
            <a:r>
              <a:rPr lang="zh-CN" altLang="en-US" dirty="0">
                <a:latin typeface="SimHei" panose="02010609060101010101" pitchFamily="49" charset="-122"/>
                <a:ea typeface="SimHei" panose="02010609060101010101" pitchFamily="49" charset="-122"/>
              </a:rPr>
              <a:t> 和「幽灵字符」</a:t>
            </a:r>
            <a:endParaRPr lang="en-US" altLang="zh-CN" dirty="0">
              <a:latin typeface="SimHei" panose="02010609060101010101" pitchFamily="49" charset="-122"/>
              <a:ea typeface="SimHei" panose="02010609060101010101" pitchFamily="49" charset="-122"/>
            </a:endParaRPr>
          </a:p>
          <a:p>
            <a:pPr algn="l"/>
            <a:endParaRPr lang="en-US" altLang="zh-CN" dirty="0"/>
          </a:p>
          <a:p>
            <a:pPr algn="l"/>
            <a:r>
              <a:rPr lang="zh-CN" altLang="en-US" dirty="0"/>
              <a:t>比如台湾「内政部」提交过数量极多幽灵汉字字符。大多数是汉字的讹变。</a:t>
            </a:r>
            <a:endParaRPr lang="en-US" altLang="zh-CN" dirty="0"/>
          </a:p>
          <a:p>
            <a:pPr algn="l"/>
            <a:r>
              <a:rPr lang="zh-CN" altLang="en-US" dirty="0"/>
              <a:t>据推测是当年登记户籍时，未受教育的人误写了自己的名字，登记员原样收录，电子化的时候依原样为此造字，最后又提交到 </a:t>
            </a:r>
            <a:r>
              <a:rPr lang="en" altLang="zh-CN" dirty="0"/>
              <a:t>Unicode</a:t>
            </a:r>
            <a:r>
              <a:rPr lang="zh-CN" altLang="en" dirty="0"/>
              <a:t>，</a:t>
            </a:r>
            <a:r>
              <a:rPr lang="zh-CN" altLang="en-US" dirty="0"/>
              <a:t>进入世界的计算机里。</a:t>
            </a:r>
            <a:endParaRPr lang="en-US" altLang="zh-CN" dirty="0"/>
          </a:p>
          <a:p>
            <a:pPr algn="l"/>
            <a:endParaRPr lang="en-US" altLang="zh-CN" dirty="0"/>
          </a:p>
          <a:p>
            <a:pPr algn="l"/>
            <a:r>
              <a:rPr lang="zh-CN" altLang="en-US" dirty="0"/>
              <a:t>日本还有一些连读音和来源都不知道幽灵汉字被收录到 </a:t>
            </a:r>
            <a:r>
              <a:rPr lang="en" altLang="zh-CN" dirty="0"/>
              <a:t>Unicode </a:t>
            </a:r>
            <a:r>
              <a:rPr lang="zh-CN" altLang="en-US" dirty="0"/>
              <a:t>中，有一个著名的就是「彁」。</a:t>
            </a:r>
          </a:p>
        </p:txBody>
      </p:sp>
      <p:pic>
        <p:nvPicPr>
          <p:cNvPr id="26627" name="Picture 3">
            <a:extLst>
              <a:ext uri="{FF2B5EF4-FFF2-40B4-BE49-F238E27FC236}">
                <a16:creationId xmlns:a16="http://schemas.microsoft.com/office/drawing/2014/main" id="{FB750505-5DFC-D342-BB1E-526300C35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6679" y="784409"/>
            <a:ext cx="8047951" cy="7004269"/>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u5f41-j (彁) - GlyphWiki">
            <a:extLst>
              <a:ext uri="{FF2B5EF4-FFF2-40B4-BE49-F238E27FC236}">
                <a16:creationId xmlns:a16="http://schemas.microsoft.com/office/drawing/2014/main" id="{5A501A65-5106-9C4D-AD69-5D4E79A52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628" y="8229308"/>
            <a:ext cx="3866055" cy="386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8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E7B19399-F550-5041-8306-02162DEB5CE5}"/>
              </a:ext>
            </a:extLst>
          </p:cNvPr>
          <p:cNvSpPr>
            <a:spLocks noGrp="1"/>
          </p:cNvSpPr>
          <p:nvPr>
            <p:ph type="subTitle" idx="1"/>
          </p:nvPr>
        </p:nvSpPr>
        <p:spPr>
          <a:xfrm>
            <a:off x="8027629" y="6182203"/>
            <a:ext cx="6726381" cy="675797"/>
          </a:xfrm>
        </p:spPr>
        <p:txBody>
          <a:bodyPr>
            <a:normAutofit fontScale="70000" lnSpcReduction="20000"/>
          </a:bodyPr>
          <a:lstStyle/>
          <a:p>
            <a:pPr algn="l"/>
            <a:r>
              <a:rPr lang="en-US" altLang="zh-CN" dirty="0">
                <a:solidFill>
                  <a:srgbClr val="000000"/>
                </a:solidFill>
              </a:rPr>
              <a:t>Unicode</a:t>
            </a:r>
            <a:r>
              <a:rPr lang="zh-CN" altLang="en-US" dirty="0">
                <a:solidFill>
                  <a:srgbClr val="000000"/>
                </a:solidFill>
              </a:rPr>
              <a:t> 编码方式 </a:t>
            </a:r>
            <a:r>
              <a:rPr lang="en-US" altLang="zh-CN" dirty="0">
                <a:solidFill>
                  <a:srgbClr val="000000"/>
                </a:solidFill>
              </a:rPr>
              <a:t>UTF-8/UTF-16</a:t>
            </a:r>
          </a:p>
        </p:txBody>
      </p:sp>
      <p:pic>
        <p:nvPicPr>
          <p:cNvPr id="5" name="图片 4">
            <a:extLst>
              <a:ext uri="{FF2B5EF4-FFF2-40B4-BE49-F238E27FC236}">
                <a16:creationId xmlns:a16="http://schemas.microsoft.com/office/drawing/2014/main" id="{F17E3090-FA18-5346-8FCD-394859D03EED}"/>
              </a:ext>
            </a:extLst>
          </p:cNvPr>
          <p:cNvPicPr>
            <a:picLocks noChangeAspect="1"/>
          </p:cNvPicPr>
          <p:nvPr/>
        </p:nvPicPr>
        <p:blipFill>
          <a:blip r:embed="rId2"/>
          <a:stretch>
            <a:fillRect/>
          </a:stretch>
        </p:blipFill>
        <p:spPr>
          <a:xfrm>
            <a:off x="5637792" y="5296718"/>
            <a:ext cx="1867569" cy="1770970"/>
          </a:xfrm>
          <a:prstGeom prst="rect">
            <a:avLst/>
          </a:prstGeom>
        </p:spPr>
      </p:pic>
    </p:spTree>
    <p:extLst>
      <p:ext uri="{BB962C8B-B14F-4D97-AF65-F5344CB8AC3E}">
        <p14:creationId xmlns:p14="http://schemas.microsoft.com/office/powerpoint/2010/main" val="256326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919635"/>
            <a:ext cx="10822273"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有的同学可能会问了，不在 </a:t>
            </a:r>
            <a:r>
              <a:rPr lang="en" altLang="zh-CN" dirty="0"/>
              <a:t>BMP </a:t>
            </a:r>
            <a:r>
              <a:rPr lang="zh-CN" altLang="en-US" dirty="0"/>
              <a:t>中的编码字符，编码值超过了 </a:t>
            </a:r>
            <a:r>
              <a:rPr lang="en-US" altLang="zh-CN" dirty="0"/>
              <a:t>2</a:t>
            </a:r>
            <a:r>
              <a:rPr lang="en" altLang="zh-CN" dirty="0"/>
              <a:t>Byte </a:t>
            </a:r>
            <a:r>
              <a:rPr lang="zh-CN" altLang="en-US" dirty="0"/>
              <a:t>的范围，是不是就变成 </a:t>
            </a:r>
            <a:r>
              <a:rPr lang="en-US" altLang="zh-CN" dirty="0"/>
              <a:t>3</a:t>
            </a:r>
            <a:r>
              <a:rPr lang="en" altLang="zh-CN" dirty="0"/>
              <a:t>Byte </a:t>
            </a:r>
            <a:r>
              <a:rPr lang="zh-CN" altLang="en-US" dirty="0"/>
              <a:t>表示一个字符了呢？</a:t>
            </a:r>
          </a:p>
          <a:p>
            <a:pPr algn="l"/>
            <a:br>
              <a:rPr lang="zh-CN" altLang="en-US" dirty="0"/>
            </a:br>
            <a:endParaRPr lang="zh-CN" altLang="en-US" dirty="0"/>
          </a:p>
          <a:p>
            <a:pPr algn="l"/>
            <a:r>
              <a:rPr lang="zh-CN" altLang="en-US" dirty="0"/>
              <a:t>在存储的时候如何知道一个字符从哪里开始呢？比如 </a:t>
            </a:r>
            <a:r>
              <a:rPr lang="en" altLang="zh-CN" dirty="0"/>
              <a:t>U+20077</a:t>
            </a:r>
            <a:r>
              <a:rPr lang="zh-CN" altLang="en" dirty="0"/>
              <a:t>，</a:t>
            </a:r>
            <a:r>
              <a:rPr lang="zh-CN" altLang="en-US" dirty="0"/>
              <a:t>也可以认为是 </a:t>
            </a:r>
            <a:r>
              <a:rPr lang="en" altLang="zh-CN" dirty="0"/>
              <a:t>U+0002 </a:t>
            </a:r>
            <a:r>
              <a:rPr lang="zh-CN" altLang="en-US" dirty="0"/>
              <a:t>和 </a:t>
            </a:r>
            <a:r>
              <a:rPr lang="en" altLang="zh-CN" dirty="0"/>
              <a:t>U+0077 </a:t>
            </a:r>
            <a:r>
              <a:rPr lang="zh-CN" altLang="en-US" dirty="0"/>
              <a:t>呢？</a:t>
            </a:r>
            <a:endParaRPr lang="en-US" altLang="zh-CN" dirty="0"/>
          </a:p>
          <a:p>
            <a:pPr algn="l"/>
            <a:endParaRPr lang="en-US" altLang="zh-CN" dirty="0"/>
          </a:p>
          <a:p>
            <a:pPr algn="l"/>
            <a:r>
              <a:rPr lang="zh-CN" altLang="en-US" dirty="0"/>
              <a:t>有这个疑问是对的。下面来研究一下。</a:t>
            </a:r>
          </a:p>
        </p:txBody>
      </p:sp>
      <p:pic>
        <p:nvPicPr>
          <p:cNvPr id="40962" name="Picture 2">
            <a:extLst>
              <a:ext uri="{FF2B5EF4-FFF2-40B4-BE49-F238E27FC236}">
                <a16:creationId xmlns:a16="http://schemas.microsoft.com/office/drawing/2014/main" id="{BAE8E6F7-CFE1-FF46-9E1A-210155DEB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0383" y="2269358"/>
            <a:ext cx="10319224" cy="665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98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198999"/>
            <a:ext cx="18326659"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在早期的「编码字符集」中，如 </a:t>
            </a:r>
            <a:r>
              <a:rPr lang="en" altLang="zh-CN" dirty="0"/>
              <a:t>ASCII</a:t>
            </a:r>
            <a:r>
              <a:rPr lang="zh-CN" altLang="en" dirty="0"/>
              <a:t>，</a:t>
            </a:r>
            <a:r>
              <a:rPr lang="zh-CN" altLang="en-US" dirty="0"/>
              <a:t>都是存储器里面直接放入编码字符集的对应编码，字符的编号是什么，就直接用这个编号作为存储中的编码。</a:t>
            </a:r>
            <a:br>
              <a:rPr lang="zh-CN" altLang="en-US" dirty="0"/>
            </a:br>
            <a:endParaRPr lang="zh-CN" altLang="en-US" dirty="0"/>
          </a:p>
          <a:p>
            <a:pPr algn="l"/>
            <a:r>
              <a:rPr lang="zh-CN" altLang="en-US" dirty="0"/>
              <a:t>但是 </a:t>
            </a:r>
            <a:r>
              <a:rPr lang="en" altLang="zh-CN" dirty="0"/>
              <a:t>Unicode </a:t>
            </a:r>
            <a:r>
              <a:rPr lang="zh-CN" altLang="en-US" dirty="0"/>
              <a:t>就会有问题。因为 </a:t>
            </a:r>
            <a:r>
              <a:rPr lang="en" altLang="zh-CN" dirty="0"/>
              <a:t>Unicode </a:t>
            </a:r>
            <a:r>
              <a:rPr lang="zh-CN" altLang="en-US" dirty="0"/>
              <a:t>有 </a:t>
            </a:r>
            <a:r>
              <a:rPr lang="en-US" altLang="zh-CN" dirty="0"/>
              <a:t>17 </a:t>
            </a:r>
            <a:r>
              <a:rPr lang="zh-CN" altLang="en-US" dirty="0"/>
              <a:t>个编码空间，</a:t>
            </a:r>
            <a:r>
              <a:rPr lang="en-US" altLang="zh-CN" dirty="0"/>
              <a:t>17 </a:t>
            </a:r>
            <a:r>
              <a:rPr lang="zh-CN" altLang="en-US" dirty="0"/>
              <a:t>超过了 </a:t>
            </a:r>
            <a:r>
              <a:rPr lang="en-US" altLang="zh-CN" dirty="0"/>
              <a:t>2^4 = 16</a:t>
            </a:r>
            <a:r>
              <a:rPr lang="zh-CN" altLang="en-US" dirty="0"/>
              <a:t>，实际上用到了 </a:t>
            </a:r>
            <a:r>
              <a:rPr lang="en-US" altLang="zh-CN" dirty="0"/>
              <a:t>2^5 </a:t>
            </a:r>
            <a:r>
              <a:rPr lang="zh-CN" altLang="en-US" dirty="0"/>
              <a:t>的容量，再加上每个平面都是 </a:t>
            </a:r>
            <a:r>
              <a:rPr lang="en-US" altLang="zh-CN" dirty="0"/>
              <a:t>2^16</a:t>
            </a:r>
            <a:r>
              <a:rPr lang="zh-CN" altLang="en-US" dirty="0"/>
              <a:t>，其实一共是 </a:t>
            </a:r>
            <a:r>
              <a:rPr lang="en-US" altLang="zh-CN" dirty="0"/>
              <a:t>5 + 16 = 21 </a:t>
            </a:r>
            <a:r>
              <a:rPr lang="zh-CN" altLang="en-US" dirty="0"/>
              <a:t>位。</a:t>
            </a:r>
            <a:br>
              <a:rPr lang="en-US" altLang="zh-CN" dirty="0"/>
            </a:br>
            <a:br>
              <a:rPr lang="en-US" altLang="zh-CN" dirty="0"/>
            </a:br>
            <a:r>
              <a:rPr lang="zh-CN" altLang="en-US" dirty="0"/>
              <a:t>在 </a:t>
            </a:r>
            <a:r>
              <a:rPr lang="en-US" altLang="zh-CN" dirty="0"/>
              <a:t>1</a:t>
            </a:r>
            <a:r>
              <a:rPr lang="en" altLang="zh-CN" dirty="0"/>
              <a:t>Byte = 8 bit </a:t>
            </a:r>
            <a:r>
              <a:rPr lang="zh-CN" altLang="en-US" dirty="0"/>
              <a:t>的硬件设备中，要使用定长的方式表示 </a:t>
            </a:r>
            <a:r>
              <a:rPr lang="en" altLang="zh-CN" dirty="0"/>
              <a:t>Unicode</a:t>
            </a:r>
            <a:r>
              <a:rPr lang="zh-CN" altLang="en" dirty="0"/>
              <a:t>，</a:t>
            </a:r>
            <a:r>
              <a:rPr lang="zh-CN" altLang="en-US" dirty="0"/>
              <a:t>就会用到 </a:t>
            </a:r>
            <a:r>
              <a:rPr lang="en-US" altLang="zh-CN" dirty="0"/>
              <a:t>3</a:t>
            </a:r>
            <a:r>
              <a:rPr lang="en" altLang="zh-CN" dirty="0"/>
              <a:t>Byte</a:t>
            </a:r>
            <a:r>
              <a:rPr lang="zh-CN" altLang="en" dirty="0"/>
              <a:t>。</a:t>
            </a:r>
            <a:r>
              <a:rPr lang="zh-CN" altLang="en-US" dirty="0"/>
              <a:t>这样英文字符所占的空间就会 </a:t>
            </a:r>
            <a:r>
              <a:rPr lang="en" altLang="zh-CN" dirty="0"/>
              <a:t>ASCII </a:t>
            </a:r>
            <a:r>
              <a:rPr lang="zh-CN" altLang="en-US" dirty="0"/>
              <a:t>情况下多三倍。</a:t>
            </a:r>
            <a:br>
              <a:rPr lang="en-US" altLang="zh-CN" dirty="0"/>
            </a:br>
            <a:br>
              <a:rPr lang="en-US" altLang="zh-CN" dirty="0"/>
            </a:br>
            <a:r>
              <a:rPr lang="zh-CN" altLang="en-US" dirty="0"/>
              <a:t>如果使用变长的方式去存储，就需要有一个识别变长的能力。如上面 </a:t>
            </a:r>
            <a:r>
              <a:rPr lang="en" altLang="zh-CN" dirty="0"/>
              <a:t>U+20077 </a:t>
            </a:r>
            <a:r>
              <a:rPr lang="zh-CN" altLang="en-US" dirty="0"/>
              <a:t>的问题。</a:t>
            </a:r>
            <a:br>
              <a:rPr lang="en-US" altLang="zh-CN" dirty="0"/>
            </a:br>
            <a:br>
              <a:rPr lang="en-US" altLang="zh-CN" dirty="0"/>
            </a:br>
            <a:r>
              <a:rPr lang="zh-CN" altLang="en-US" dirty="0"/>
              <a:t>国标码解决方法：高位 </a:t>
            </a:r>
            <a:r>
              <a:rPr lang="en-US" altLang="zh-CN" dirty="0"/>
              <a:t>1</a:t>
            </a:r>
            <a:r>
              <a:rPr lang="zh-CN" altLang="en-US" dirty="0"/>
              <a:t> 的方式</a:t>
            </a:r>
          </a:p>
        </p:txBody>
      </p:sp>
    </p:spTree>
    <p:extLst>
      <p:ext uri="{BB962C8B-B14F-4D97-AF65-F5344CB8AC3E}">
        <p14:creationId xmlns:p14="http://schemas.microsoft.com/office/powerpoint/2010/main" val="371626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198999"/>
            <a:ext cx="18326659"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而 </a:t>
            </a:r>
            <a:r>
              <a:rPr lang="en" altLang="zh-CN" dirty="0"/>
              <a:t>Unicode </a:t>
            </a:r>
            <a:r>
              <a:rPr lang="zh-CN" altLang="en-US" dirty="0"/>
              <a:t>作为一种现代字符编码规则，用了一种截然的不同的策略。 那就是把每一个字符的编码，用一种特殊的规则映射到编码之上。这样的策略过程就是「编码方式」（</a:t>
            </a:r>
            <a:r>
              <a:rPr lang="en" altLang="zh-CN" dirty="0"/>
              <a:t>charset encoding</a:t>
            </a:r>
            <a:r>
              <a:rPr lang="zh-CN" altLang="en" dirty="0"/>
              <a:t>）。</a:t>
            </a:r>
          </a:p>
          <a:p>
            <a:pPr algn="l"/>
            <a:br>
              <a:rPr lang="en" altLang="zh-CN" dirty="0"/>
            </a:br>
            <a:endParaRPr lang="en" altLang="zh-CN" dirty="0"/>
          </a:p>
          <a:p>
            <a:pPr algn="l"/>
            <a:r>
              <a:rPr lang="zh-CN" altLang="en-US" dirty="0"/>
              <a:t>可以这么认为，</a:t>
            </a:r>
            <a:r>
              <a:rPr lang="en" altLang="zh-CN" dirty="0"/>
              <a:t>ASCII </a:t>
            </a:r>
            <a:r>
              <a:rPr lang="zh-CN" altLang="en-US" dirty="0"/>
              <a:t>字符集的字符，其字符编码的编码方式就是一个常函数映射，即</a:t>
            </a:r>
            <a:endParaRPr lang="en-US" altLang="zh-CN" dirty="0"/>
          </a:p>
          <a:p>
            <a:pPr algn="l"/>
            <a:r>
              <a:rPr lang="zh-CN" altLang="en-US" dirty="0"/>
              <a:t> </a:t>
            </a:r>
            <a:r>
              <a:rPr lang="en" altLang="zh-CN" dirty="0"/>
              <a:t>f(x) = x</a:t>
            </a:r>
          </a:p>
          <a:p>
            <a:pPr algn="l"/>
            <a:br>
              <a:rPr lang="en" altLang="zh-CN" dirty="0"/>
            </a:br>
            <a:endParaRPr lang="en" altLang="zh-CN" dirty="0"/>
          </a:p>
          <a:p>
            <a:pPr algn="l"/>
            <a:r>
              <a:rPr lang="en" altLang="zh-CN" dirty="0"/>
              <a:t>Unicode </a:t>
            </a:r>
            <a:r>
              <a:rPr lang="zh-CN" altLang="en-US" dirty="0"/>
              <a:t>的编码方式自然不是常函数，而且它有很多不同的编码方式，目前应用广泛。我们常见的有 </a:t>
            </a:r>
            <a:r>
              <a:rPr lang="en" altLang="zh-CN" dirty="0"/>
              <a:t>UTF-8 </a:t>
            </a:r>
            <a:r>
              <a:rPr lang="zh-CN" altLang="en-US" dirty="0"/>
              <a:t>和 </a:t>
            </a:r>
            <a:r>
              <a:rPr lang="en" altLang="zh-CN" dirty="0"/>
              <a:t>UTF-16</a:t>
            </a:r>
            <a:r>
              <a:rPr lang="zh-CN" altLang="en" dirty="0"/>
              <a:t>。</a:t>
            </a:r>
          </a:p>
          <a:p>
            <a:pPr algn="l"/>
            <a:endParaRPr lang="zh-CN" altLang="en-US" dirty="0"/>
          </a:p>
        </p:txBody>
      </p:sp>
    </p:spTree>
    <p:extLst>
      <p:ext uri="{BB962C8B-B14F-4D97-AF65-F5344CB8AC3E}">
        <p14:creationId xmlns:p14="http://schemas.microsoft.com/office/powerpoint/2010/main" val="105288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2564993"/>
            <a:ext cx="18326659"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t>UCS-2</a:t>
            </a:r>
            <a:r>
              <a:rPr lang="zh-CN" altLang="en-US" dirty="0"/>
              <a:t>：使用两个定长字节表示 </a:t>
            </a:r>
            <a:r>
              <a:rPr lang="en-US" altLang="zh-CN" dirty="0"/>
              <a:t>BMP</a:t>
            </a:r>
            <a:r>
              <a:rPr lang="zh-CN" altLang="en-US" dirty="0"/>
              <a:t> 平面的字符</a:t>
            </a:r>
            <a:endParaRPr lang="en-US" altLang="zh-CN" dirty="0"/>
          </a:p>
          <a:p>
            <a:pPr algn="l"/>
            <a:endParaRPr lang="en-US" altLang="zh-CN" dirty="0"/>
          </a:p>
          <a:p>
            <a:pPr algn="l"/>
            <a:r>
              <a:rPr lang="en" altLang="zh-CN" dirty="0"/>
              <a:t>UTF-16</a:t>
            </a:r>
            <a:r>
              <a:rPr lang="zh-CN" altLang="en-US" dirty="0"/>
              <a:t>：继承了 </a:t>
            </a:r>
            <a:r>
              <a:rPr lang="en" altLang="zh-CN" dirty="0"/>
              <a:t>UCS-2 </a:t>
            </a:r>
            <a:r>
              <a:rPr lang="zh-CN" altLang="en-US" dirty="0"/>
              <a:t>的编码方式，是 </a:t>
            </a:r>
            <a:r>
              <a:rPr lang="en" altLang="zh-CN" dirty="0"/>
              <a:t>UCS-2 </a:t>
            </a:r>
            <a:r>
              <a:rPr lang="zh-CN" altLang="en-US" dirty="0"/>
              <a:t>的超集。</a:t>
            </a:r>
            <a:endParaRPr lang="en-US" altLang="zh-CN" dirty="0"/>
          </a:p>
          <a:p>
            <a:pPr algn="l"/>
            <a:endParaRPr lang="en-US" altLang="zh-CN" dirty="0"/>
          </a:p>
          <a:p>
            <a:pPr algn="l"/>
            <a:r>
              <a:rPr lang="en" altLang="zh-CN" dirty="0"/>
              <a:t>UTF-16 </a:t>
            </a:r>
            <a:r>
              <a:rPr lang="zh-CN" altLang="en-US" dirty="0"/>
              <a:t>的扩展在于解决「如何对超过 </a:t>
            </a:r>
            <a:r>
              <a:rPr lang="en-US" altLang="zh-CN" dirty="0"/>
              <a:t>2</a:t>
            </a:r>
            <a:r>
              <a:rPr lang="en" altLang="zh-CN" dirty="0"/>
              <a:t>Byte </a:t>
            </a:r>
            <a:r>
              <a:rPr lang="zh-CN" altLang="en-US" dirty="0"/>
              <a:t>容量的字符进行编码」的问题，把定长字符编码方式变成了变长。</a:t>
            </a:r>
            <a:endParaRPr lang="en-US" altLang="zh-CN" dirty="0"/>
          </a:p>
          <a:p>
            <a:pPr algn="l"/>
            <a:endParaRPr lang="en-US" altLang="zh-CN" dirty="0"/>
          </a:p>
          <a:p>
            <a:pPr algn="l"/>
            <a:r>
              <a:rPr lang="en" altLang="zh-CN" dirty="0"/>
              <a:t>UTF-16 </a:t>
            </a:r>
            <a:r>
              <a:rPr lang="zh-CN" altLang="en-US" dirty="0"/>
              <a:t>中，</a:t>
            </a:r>
            <a:r>
              <a:rPr lang="en" altLang="zh-CN" dirty="0"/>
              <a:t>BMP </a:t>
            </a:r>
            <a:r>
              <a:rPr lang="zh-CN" altLang="en-US" dirty="0"/>
              <a:t>中字符使用 </a:t>
            </a:r>
            <a:r>
              <a:rPr lang="en-US" altLang="zh-CN" dirty="0"/>
              <a:t>2</a:t>
            </a:r>
            <a:r>
              <a:rPr lang="en" altLang="zh-CN" dirty="0"/>
              <a:t>Byte </a:t>
            </a:r>
            <a:r>
              <a:rPr lang="zh-CN" altLang="en-US" dirty="0"/>
              <a:t>编码，而其他平面需要对字符的编号进行转化，然后使用 </a:t>
            </a:r>
            <a:r>
              <a:rPr lang="en-US" altLang="zh-CN" dirty="0"/>
              <a:t>4</a:t>
            </a:r>
            <a:r>
              <a:rPr lang="en" altLang="zh-CN" dirty="0"/>
              <a:t>Byte </a:t>
            </a:r>
            <a:r>
              <a:rPr lang="zh-CN" altLang="en-US" dirty="0"/>
              <a:t>进行表示。</a:t>
            </a:r>
          </a:p>
          <a:p>
            <a:endParaRPr lang="zh-CN" altLang="en-US" dirty="0"/>
          </a:p>
        </p:txBody>
      </p:sp>
    </p:spTree>
    <p:extLst>
      <p:ext uri="{BB962C8B-B14F-4D97-AF65-F5344CB8AC3E}">
        <p14:creationId xmlns:p14="http://schemas.microsoft.com/office/powerpoint/2010/main" val="125685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2790120"/>
            <a:ext cx="15054073"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 altLang="zh-CN" dirty="0"/>
              <a:t>UTF-16 </a:t>
            </a:r>
            <a:r>
              <a:rPr lang="zh-CN" altLang="en-US" dirty="0"/>
              <a:t>是在 </a:t>
            </a:r>
            <a:r>
              <a:rPr lang="en-US" altLang="zh-CN" dirty="0"/>
              <a:t>1996 </a:t>
            </a:r>
            <a:r>
              <a:rPr lang="zh-CN" altLang="en-US" dirty="0"/>
              <a:t>才发布的，很多语言没有赶上车，比如 </a:t>
            </a:r>
            <a:r>
              <a:rPr lang="en" altLang="zh-CN" dirty="0"/>
              <a:t>Java / JavaScript</a:t>
            </a:r>
            <a:r>
              <a:rPr lang="zh-CN" altLang="en" dirty="0"/>
              <a:t>。</a:t>
            </a:r>
            <a:r>
              <a:rPr lang="zh-CN" altLang="en-US" dirty="0"/>
              <a:t>他们使用 </a:t>
            </a:r>
            <a:r>
              <a:rPr lang="en" altLang="zh-CN" dirty="0"/>
              <a:t>Unicode </a:t>
            </a:r>
            <a:r>
              <a:rPr lang="zh-CN" altLang="en-US" dirty="0"/>
              <a:t>字符集表示字符串中的字符，却至今依然在用 </a:t>
            </a:r>
            <a:r>
              <a:rPr lang="en" altLang="zh-CN" dirty="0"/>
              <a:t>UCS-2 </a:t>
            </a:r>
            <a:r>
              <a:rPr lang="zh-CN" altLang="en-US" dirty="0"/>
              <a:t>的编码方式中 「</a:t>
            </a:r>
            <a:r>
              <a:rPr lang="en-US" altLang="zh-CN" dirty="0"/>
              <a:t>1</a:t>
            </a:r>
            <a:r>
              <a:rPr lang="zh-CN" altLang="en-US" dirty="0"/>
              <a:t>个字符的长度 </a:t>
            </a:r>
            <a:r>
              <a:rPr lang="en-US" altLang="zh-CN" dirty="0"/>
              <a:t>= 2</a:t>
            </a:r>
            <a:r>
              <a:rPr lang="en" altLang="zh-CN" dirty="0"/>
              <a:t>Byte</a:t>
            </a:r>
            <a:r>
              <a:rPr lang="zh-CN" altLang="en" dirty="0"/>
              <a:t>」</a:t>
            </a:r>
            <a:r>
              <a:rPr lang="zh-CN" altLang="en-US" dirty="0"/>
              <a:t>的计算方法。</a:t>
            </a:r>
          </a:p>
          <a:p>
            <a:pPr algn="l"/>
            <a:r>
              <a:rPr lang="zh-CN" altLang="en-US" dirty="0"/>
              <a:t> </a:t>
            </a:r>
          </a:p>
          <a:p>
            <a:pPr algn="l"/>
            <a:r>
              <a:rPr lang="zh-CN" altLang="en-US" dirty="0"/>
              <a:t>这就是为什么 </a:t>
            </a:r>
            <a:r>
              <a:rPr lang="en" altLang="zh-CN" dirty="0"/>
              <a:t>JavaScript </a:t>
            </a:r>
            <a:r>
              <a:rPr lang="zh-CN" altLang="en-US" dirty="0"/>
              <a:t>会有这样的 </a:t>
            </a:r>
            <a:r>
              <a:rPr lang="en" altLang="zh-CN" dirty="0"/>
              <a:t>bug: </a:t>
            </a:r>
          </a:p>
          <a:p>
            <a:endParaRPr lang="zh-CN" altLang="en-US" dirty="0"/>
          </a:p>
        </p:txBody>
      </p:sp>
      <p:pic>
        <p:nvPicPr>
          <p:cNvPr id="43009" name="Picture 1">
            <a:extLst>
              <a:ext uri="{FF2B5EF4-FFF2-40B4-BE49-F238E27FC236}">
                <a16:creationId xmlns:a16="http://schemas.microsoft.com/office/drawing/2014/main" id="{DE72ABF4-CFCE-9A49-AEF4-F69E28964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615" y="6216699"/>
            <a:ext cx="8710487" cy="631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6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27051" y="1928148"/>
            <a:ext cx="15054073"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Surrogate</a:t>
            </a:r>
          </a:p>
          <a:p>
            <a:pPr algn="l"/>
            <a:endParaRPr lang="en-US" altLang="zh-CN" dirty="0">
              <a:latin typeface="SimHei" panose="02010609060101010101" pitchFamily="49" charset="-122"/>
              <a:ea typeface="SimHei" panose="02010609060101010101" pitchFamily="49" charset="-122"/>
            </a:endParaRPr>
          </a:p>
          <a:p>
            <a:pPr algn="l"/>
            <a:r>
              <a:rPr lang="zh-CN" altLang="en-US" dirty="0"/>
              <a:t>为了支持 </a:t>
            </a:r>
            <a:r>
              <a:rPr lang="en" altLang="zh-CN" dirty="0"/>
              <a:t>UTF-16 </a:t>
            </a:r>
            <a:r>
              <a:rPr lang="zh-CN" altLang="en-US" dirty="0"/>
              <a:t>的编码方式，</a:t>
            </a:r>
            <a:r>
              <a:rPr lang="en" altLang="zh-CN" dirty="0"/>
              <a:t>Unicode </a:t>
            </a:r>
            <a:r>
              <a:rPr lang="zh-CN" altLang="en-US" dirty="0"/>
              <a:t>直接开辟了一个码段 </a:t>
            </a:r>
            <a:r>
              <a:rPr lang="en" altLang="zh-CN" dirty="0"/>
              <a:t>U+D800 ~ U+DFFF</a:t>
            </a:r>
            <a:r>
              <a:rPr lang="zh-CN" altLang="en" dirty="0"/>
              <a:t>，</a:t>
            </a:r>
            <a:r>
              <a:rPr lang="zh-CN" altLang="en-US" dirty="0"/>
              <a:t>叫做 </a:t>
            </a:r>
            <a:r>
              <a:rPr lang="en" altLang="zh-CN" dirty="0"/>
              <a:t>Surrogate</a:t>
            </a:r>
            <a:r>
              <a:rPr lang="zh-CN" altLang="en" dirty="0"/>
              <a:t>，</a:t>
            </a:r>
            <a:r>
              <a:rPr lang="zh-CN" altLang="en-US" dirty="0"/>
              <a:t>这个码段不存储任何字符，专门交给 </a:t>
            </a:r>
            <a:r>
              <a:rPr lang="en" altLang="zh-CN" dirty="0"/>
              <a:t>UTF-16 </a:t>
            </a:r>
            <a:r>
              <a:rPr lang="zh-CN" altLang="en-US" dirty="0"/>
              <a:t>去折腾。</a:t>
            </a:r>
            <a:endParaRPr lang="en-US" altLang="zh-CN" dirty="0"/>
          </a:p>
          <a:p>
            <a:pPr algn="l"/>
            <a:endParaRPr lang="en-US" altLang="zh-CN" dirty="0"/>
          </a:p>
          <a:p>
            <a:pPr algn="l"/>
            <a:r>
              <a:rPr lang="en" altLang="zh-CN" dirty="0"/>
              <a:t>UTF-16 </a:t>
            </a:r>
            <a:r>
              <a:rPr lang="zh-CN" altLang="en-US" dirty="0"/>
              <a:t>又把这个区间分成两部分，</a:t>
            </a:r>
            <a:r>
              <a:rPr lang="en" altLang="zh-CN" dirty="0"/>
              <a:t>U+D800 ~ U+DBFF </a:t>
            </a:r>
            <a:r>
              <a:rPr lang="zh-CN" altLang="en-US" dirty="0"/>
              <a:t>和 </a:t>
            </a:r>
            <a:r>
              <a:rPr lang="en" altLang="zh-CN" dirty="0"/>
              <a:t>U+DC00 ~ U+DFFF</a:t>
            </a:r>
            <a:r>
              <a:rPr lang="zh-CN" altLang="en" dirty="0"/>
              <a:t>，</a:t>
            </a:r>
            <a:r>
              <a:rPr lang="zh-CN" altLang="en-US" dirty="0"/>
              <a:t>他们分别有多大呢？</a:t>
            </a:r>
          </a:p>
          <a:p>
            <a:pPr algn="l"/>
            <a:br>
              <a:rPr lang="zh-CN" altLang="en-US" dirty="0"/>
            </a:br>
            <a:endParaRPr lang="zh-CN" altLang="en-US" dirty="0"/>
          </a:p>
          <a:p>
            <a:pPr algn="l"/>
            <a:r>
              <a:rPr lang="en" altLang="zh-CN" dirty="0"/>
              <a:t>U+D800 ~ U+DBFF</a:t>
            </a:r>
            <a:r>
              <a:rPr lang="zh-CN" altLang="en" dirty="0"/>
              <a:t>，</a:t>
            </a:r>
            <a:r>
              <a:rPr lang="zh-CN" altLang="en-US" dirty="0"/>
              <a:t>低位是一个完整字节 </a:t>
            </a:r>
            <a:r>
              <a:rPr lang="en-US" altLang="zh-CN" dirty="0"/>
              <a:t>00 ~ </a:t>
            </a:r>
            <a:r>
              <a:rPr lang="en" altLang="zh-CN" dirty="0"/>
              <a:t>FF</a:t>
            </a:r>
            <a:r>
              <a:rPr lang="zh-CN" altLang="en" dirty="0"/>
              <a:t>，</a:t>
            </a:r>
            <a:r>
              <a:rPr lang="en" altLang="zh-CN" dirty="0"/>
              <a:t>2^8</a:t>
            </a:r>
            <a:r>
              <a:rPr lang="zh-CN" altLang="en" dirty="0"/>
              <a:t>，</a:t>
            </a:r>
            <a:r>
              <a:rPr lang="zh-CN" altLang="en-US" dirty="0"/>
              <a:t>高位是 </a:t>
            </a:r>
            <a:r>
              <a:rPr lang="en-US" altLang="zh-CN" dirty="0"/>
              <a:t>8~</a:t>
            </a:r>
            <a:r>
              <a:rPr lang="en" altLang="zh-CN" dirty="0"/>
              <a:t>B </a:t>
            </a:r>
            <a:r>
              <a:rPr lang="zh-CN" altLang="en-US" dirty="0"/>
              <a:t>有 </a:t>
            </a:r>
            <a:r>
              <a:rPr lang="en-US" altLang="zh-CN" dirty="0"/>
              <a:t>4 </a:t>
            </a:r>
            <a:r>
              <a:rPr lang="zh-CN" altLang="en-US" dirty="0"/>
              <a:t>种，</a:t>
            </a:r>
            <a:r>
              <a:rPr lang="en-US" altLang="zh-CN" dirty="0"/>
              <a:t>2^2</a:t>
            </a:r>
            <a:r>
              <a:rPr lang="zh-CN" altLang="en-US" dirty="0"/>
              <a:t>，一共就是 </a:t>
            </a:r>
            <a:r>
              <a:rPr lang="en-US" altLang="zh-CN" dirty="0"/>
              <a:t>2^10 </a:t>
            </a:r>
            <a:r>
              <a:rPr lang="zh-CN" altLang="en-US" dirty="0"/>
              <a:t>个</a:t>
            </a:r>
          </a:p>
          <a:p>
            <a:pPr algn="l"/>
            <a:r>
              <a:rPr lang="zh-CN" altLang="en-US" dirty="0"/>
              <a:t>同理，</a:t>
            </a:r>
            <a:r>
              <a:rPr lang="en" altLang="zh-CN" dirty="0"/>
              <a:t>U+DC00 ~ U+DFFF </a:t>
            </a:r>
            <a:r>
              <a:rPr lang="zh-CN" altLang="en-US" dirty="0"/>
              <a:t>也是 </a:t>
            </a:r>
            <a:r>
              <a:rPr lang="en-US" altLang="zh-CN" dirty="0"/>
              <a:t>2^10 </a:t>
            </a:r>
            <a:r>
              <a:rPr lang="zh-CN" altLang="en-US" dirty="0"/>
              <a:t>个</a:t>
            </a:r>
          </a:p>
          <a:p>
            <a:pPr algn="l"/>
            <a:br>
              <a:rPr lang="zh-CN" altLang="en-US" dirty="0"/>
            </a:br>
            <a:endParaRPr lang="zh-CN" altLang="en-US" dirty="0"/>
          </a:p>
          <a:p>
            <a:pPr algn="l"/>
            <a:endParaRPr lang="zh-CN" altLang="en-US" dirty="0"/>
          </a:p>
        </p:txBody>
      </p:sp>
    </p:spTree>
    <p:extLst>
      <p:ext uri="{BB962C8B-B14F-4D97-AF65-F5344CB8AC3E}">
        <p14:creationId xmlns:p14="http://schemas.microsoft.com/office/powerpoint/2010/main" val="887494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41760" y="3083048"/>
            <a:ext cx="18033459"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把 </a:t>
            </a:r>
            <a:r>
              <a:rPr lang="en" altLang="zh-CN" dirty="0"/>
              <a:t>U+D800 ~ U+DBFF </a:t>
            </a:r>
            <a:r>
              <a:rPr lang="zh-CN" altLang="en-US" dirty="0"/>
              <a:t>用二进制的表示一下：</a:t>
            </a:r>
          </a:p>
          <a:p>
            <a:pPr algn="l"/>
            <a:endParaRPr lang="zh-CN" altLang="en-US" dirty="0"/>
          </a:p>
          <a:p>
            <a:pPr algn="l"/>
            <a:r>
              <a:rPr lang="en" altLang="zh-CN" dirty="0"/>
              <a:t>D800    </a:t>
            </a:r>
            <a:r>
              <a:rPr lang="en" altLang="zh-CN" dirty="0">
                <a:solidFill>
                  <a:srgbClr val="FF0000"/>
                </a:solidFill>
              </a:rPr>
              <a:t>110110</a:t>
            </a:r>
            <a:r>
              <a:rPr lang="zh-CN" altLang="en-US" dirty="0">
                <a:solidFill>
                  <a:srgbClr val="FF0000"/>
                </a:solidFill>
              </a:rPr>
              <a:t> </a:t>
            </a:r>
            <a:r>
              <a:rPr lang="en" altLang="zh-CN" dirty="0">
                <a:solidFill>
                  <a:schemeClr val="accent2"/>
                </a:solidFill>
              </a:rPr>
              <a:t>0000000000</a:t>
            </a:r>
          </a:p>
          <a:p>
            <a:pPr algn="l"/>
            <a:r>
              <a:rPr lang="en" altLang="zh-CN" dirty="0"/>
              <a:t>DBFF   </a:t>
            </a:r>
            <a:r>
              <a:rPr lang="en" altLang="zh-CN" dirty="0">
                <a:solidFill>
                  <a:srgbClr val="FF0000"/>
                </a:solidFill>
              </a:rPr>
              <a:t>110110</a:t>
            </a:r>
            <a:r>
              <a:rPr lang="zh-CN" altLang="en-US" dirty="0">
                <a:solidFill>
                  <a:srgbClr val="FF0000"/>
                </a:solidFill>
              </a:rPr>
              <a:t> </a:t>
            </a:r>
            <a:r>
              <a:rPr lang="en" altLang="zh-CN" dirty="0">
                <a:solidFill>
                  <a:schemeClr val="accent2"/>
                </a:solidFill>
              </a:rPr>
              <a:t>1111111111</a:t>
            </a:r>
            <a:br>
              <a:rPr lang="en" altLang="zh-CN" dirty="0"/>
            </a:br>
            <a:endParaRPr lang="en" altLang="zh-CN" dirty="0"/>
          </a:p>
          <a:p>
            <a:pPr algn="l"/>
            <a:endParaRPr lang="zh-CN" altLang="en-US" dirty="0"/>
          </a:p>
          <a:p>
            <a:pPr algn="l"/>
            <a:r>
              <a:rPr lang="zh-CN" altLang="en-US" dirty="0"/>
              <a:t>看下 </a:t>
            </a:r>
            <a:r>
              <a:rPr lang="en" altLang="zh-CN" dirty="0"/>
              <a:t>U+DC00 ~ U+DFFF</a:t>
            </a:r>
          </a:p>
          <a:p>
            <a:pPr algn="l"/>
            <a:br>
              <a:rPr lang="en" altLang="zh-CN" dirty="0"/>
            </a:br>
            <a:endParaRPr lang="en" altLang="zh-CN" dirty="0"/>
          </a:p>
          <a:p>
            <a:pPr algn="l"/>
            <a:r>
              <a:rPr lang="en" altLang="zh-CN" dirty="0"/>
              <a:t>DC00   </a:t>
            </a:r>
            <a:r>
              <a:rPr lang="en" altLang="zh-CN" dirty="0">
                <a:solidFill>
                  <a:srgbClr val="FF0000"/>
                </a:solidFill>
              </a:rPr>
              <a:t>110111</a:t>
            </a:r>
            <a:r>
              <a:rPr lang="zh-CN" altLang="en-US" dirty="0"/>
              <a:t> </a:t>
            </a:r>
            <a:r>
              <a:rPr lang="en" altLang="zh-CN" dirty="0">
                <a:solidFill>
                  <a:schemeClr val="accent2"/>
                </a:solidFill>
              </a:rPr>
              <a:t>0000000000</a:t>
            </a:r>
          </a:p>
          <a:p>
            <a:pPr algn="l"/>
            <a:r>
              <a:rPr lang="en" altLang="zh-CN" dirty="0"/>
              <a:t>DFFF   </a:t>
            </a:r>
            <a:r>
              <a:rPr lang="en" altLang="zh-CN" dirty="0">
                <a:solidFill>
                  <a:srgbClr val="FF0000"/>
                </a:solidFill>
              </a:rPr>
              <a:t>110111</a:t>
            </a:r>
            <a:r>
              <a:rPr lang="zh-CN" altLang="en-US" dirty="0"/>
              <a:t> </a:t>
            </a:r>
            <a:r>
              <a:rPr lang="en" altLang="zh-CN" dirty="0">
                <a:solidFill>
                  <a:schemeClr val="accent2"/>
                </a:solidFill>
              </a:rPr>
              <a:t>1111111111</a:t>
            </a:r>
          </a:p>
          <a:p>
            <a:pPr algn="l"/>
            <a:endParaRPr lang="en" altLang="zh-CN" dirty="0"/>
          </a:p>
        </p:txBody>
      </p:sp>
    </p:spTree>
    <p:extLst>
      <p:ext uri="{BB962C8B-B14F-4D97-AF65-F5344CB8AC3E}">
        <p14:creationId xmlns:p14="http://schemas.microsoft.com/office/powerpoint/2010/main" val="335737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5" y="795807"/>
            <a:ext cx="5350933"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hangingPunct="1"/>
            <a:r>
              <a:rPr lang="zh-CN" altLang="en-US" sz="3200" dirty="0">
                <a:solidFill>
                  <a:schemeClr val="accent1"/>
                </a:solidFill>
                <a:latin typeface="腾讯体 W7" panose="020C08030202040F0204" pitchFamily="34" charset="-122"/>
                <a:ea typeface="腾讯体 W7" panose="020C08030202040F0204" pitchFamily="34" charset="-122"/>
              </a:rPr>
              <a:t>什么是字符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585478"/>
            <a:ext cx="2111715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人脑在识别字符的时候，会将抽象的字符，从复杂的图案分解成简单的描述数据。</a:t>
            </a:r>
          </a:p>
          <a:p>
            <a:pPr algn="l"/>
            <a:r>
              <a:rPr lang="zh-CN" altLang="en-US" dirty="0"/>
              <a:t>比如，「汉」这个简体汉字，特征大体是：左边「三点水」，右边一个「又」。「三点水」则是三个不同的「点」</a:t>
            </a:r>
            <a:r>
              <a:rPr lang="en-US" altLang="zh-CN" dirty="0"/>
              <a:t>……</a:t>
            </a: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4100" name="Picture 4" descr="Nuevo Libro de Chino Práctico - Blog de clases: Caracteres hasta lección 4">
            <a:extLst>
              <a:ext uri="{FF2B5EF4-FFF2-40B4-BE49-F238E27FC236}">
                <a16:creationId xmlns:a16="http://schemas.microsoft.com/office/drawing/2014/main" id="{A1CCED97-8442-7C4D-B4C2-F6C513747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578" y="5109778"/>
            <a:ext cx="6283435" cy="628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44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27051" y="2705068"/>
            <a:ext cx="15054073"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UTF-16</a:t>
            </a:r>
            <a:r>
              <a:rPr lang="zh-CN" altLang="en-US" dirty="0">
                <a:latin typeface="SimHei" panose="02010609060101010101" pitchFamily="49" charset="-122"/>
                <a:ea typeface="SimHei" panose="02010609060101010101" pitchFamily="49" charset="-122"/>
              </a:rPr>
              <a:t> 容量</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想一下，如果 </a:t>
            </a:r>
            <a:r>
              <a:rPr lang="en-US" altLang="zh-CN" dirty="0"/>
              <a:t>4</a:t>
            </a:r>
            <a:r>
              <a:rPr lang="en" altLang="zh-CN" dirty="0"/>
              <a:t>Byte </a:t>
            </a:r>
            <a:r>
              <a:rPr lang="zh-CN" altLang="en-US" dirty="0"/>
              <a:t>中，前面 </a:t>
            </a:r>
            <a:r>
              <a:rPr lang="en-US" altLang="zh-CN" dirty="0"/>
              <a:t>2</a:t>
            </a:r>
            <a:r>
              <a:rPr lang="en" altLang="zh-CN" dirty="0"/>
              <a:t>Byte </a:t>
            </a:r>
            <a:r>
              <a:rPr lang="zh-CN" altLang="en-US" dirty="0"/>
              <a:t>都落到 </a:t>
            </a:r>
            <a:r>
              <a:rPr lang="en" altLang="zh-CN" dirty="0"/>
              <a:t>U+D800 ~ U+DBFF </a:t>
            </a:r>
            <a:r>
              <a:rPr lang="zh-CN" altLang="en-US" dirty="0"/>
              <a:t>中，后面 </a:t>
            </a:r>
            <a:r>
              <a:rPr lang="en-US" altLang="zh-CN" dirty="0"/>
              <a:t>2</a:t>
            </a:r>
            <a:r>
              <a:rPr lang="en" altLang="zh-CN" dirty="0"/>
              <a:t>Byte </a:t>
            </a:r>
            <a:r>
              <a:rPr lang="zh-CN" altLang="en-US" dirty="0"/>
              <a:t>都落到 </a:t>
            </a:r>
            <a:r>
              <a:rPr lang="en" altLang="zh-CN" dirty="0"/>
              <a:t>U+DC00 ~ U+DFFF </a:t>
            </a:r>
            <a:r>
              <a:rPr lang="zh-CN" altLang="en-US" dirty="0"/>
              <a:t>中，组合起来是不是就有 </a:t>
            </a:r>
            <a:r>
              <a:rPr lang="en-US" altLang="zh-CN" dirty="0"/>
              <a:t>2^20 </a:t>
            </a:r>
            <a:r>
              <a:rPr lang="zh-CN" altLang="en-US" dirty="0"/>
              <a:t>个啦</a:t>
            </a:r>
            <a:endParaRPr lang="en-US" altLang="zh-CN" dirty="0"/>
          </a:p>
          <a:p>
            <a:pPr algn="l"/>
            <a:endParaRPr lang="en-US" altLang="zh-CN" dirty="0"/>
          </a:p>
          <a:p>
            <a:pPr algn="l"/>
            <a:r>
              <a:rPr lang="zh-CN" altLang="en-US" dirty="0"/>
              <a:t>这已经大体可以与当前 </a:t>
            </a:r>
            <a:r>
              <a:rPr lang="en" altLang="zh-CN" dirty="0"/>
              <a:t>Unicode </a:t>
            </a:r>
            <a:r>
              <a:rPr lang="zh-CN" altLang="en-US" dirty="0"/>
              <a:t>整体空间 </a:t>
            </a:r>
            <a:r>
              <a:rPr lang="en-US" altLang="zh-CN" dirty="0"/>
              <a:t>2^21 </a:t>
            </a:r>
            <a:r>
              <a:rPr lang="zh-CN" altLang="en-US" dirty="0"/>
              <a:t>一致。（但这也意味着，当前空间下，</a:t>
            </a:r>
            <a:r>
              <a:rPr lang="en" altLang="zh-CN" dirty="0"/>
              <a:t>U+FFFFF </a:t>
            </a:r>
            <a:r>
              <a:rPr lang="zh-CN" altLang="en" dirty="0"/>
              <a:t>（</a:t>
            </a:r>
            <a:r>
              <a:rPr lang="en" altLang="zh-CN" dirty="0"/>
              <a:t>20bit</a:t>
            </a:r>
            <a:r>
              <a:rPr lang="zh-CN" altLang="en" dirty="0"/>
              <a:t>）</a:t>
            </a:r>
            <a:r>
              <a:rPr lang="zh-CN" altLang="en-US" dirty="0"/>
              <a:t>之后的字符无法映射。）</a:t>
            </a:r>
          </a:p>
          <a:p>
            <a:pPr algn="l"/>
            <a:endParaRPr lang="zh-CN" altLang="en-US" dirty="0"/>
          </a:p>
          <a:p>
            <a:pPr algn="l"/>
            <a:r>
              <a:rPr lang="zh-CN" altLang="en-US" dirty="0"/>
              <a:t>所以说 </a:t>
            </a:r>
            <a:r>
              <a:rPr lang="en" altLang="zh-CN" dirty="0"/>
              <a:t>Surrogate </a:t>
            </a:r>
            <a:r>
              <a:rPr lang="zh-CN" altLang="en-US" dirty="0"/>
              <a:t>的给的空间可以满足 </a:t>
            </a:r>
            <a:r>
              <a:rPr lang="en" altLang="zh-CN" dirty="0"/>
              <a:t>UTF-16 </a:t>
            </a:r>
            <a:r>
              <a:rPr lang="zh-CN" altLang="en-US" dirty="0"/>
              <a:t>对 </a:t>
            </a:r>
            <a:r>
              <a:rPr lang="en" altLang="zh-CN" dirty="0"/>
              <a:t>Unicode </a:t>
            </a:r>
            <a:r>
              <a:rPr lang="zh-CN" altLang="en-US" dirty="0"/>
              <a:t>进行编码映射了。</a:t>
            </a:r>
          </a:p>
          <a:p>
            <a:pPr algn="l"/>
            <a:endParaRPr lang="zh-CN" altLang="en-US" dirty="0"/>
          </a:p>
          <a:p>
            <a:pPr algn="l"/>
            <a:endParaRPr lang="zh-CN" altLang="en-US" dirty="0"/>
          </a:p>
        </p:txBody>
      </p:sp>
    </p:spTree>
    <p:extLst>
      <p:ext uri="{BB962C8B-B14F-4D97-AF65-F5344CB8AC3E}">
        <p14:creationId xmlns:p14="http://schemas.microsoft.com/office/powerpoint/2010/main" val="1515486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27051" y="1874072"/>
            <a:ext cx="15054073"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dirty="0">
                <a:latin typeface="SimHei" panose="02010609060101010101" pitchFamily="49" charset="-122"/>
                <a:ea typeface="SimHei" panose="02010609060101010101" pitchFamily="49" charset="-122"/>
              </a:rPr>
              <a:t>UTF-16</a:t>
            </a:r>
            <a:r>
              <a:rPr lang="zh-CN" altLang="en-US" dirty="0">
                <a:latin typeface="SimHei" panose="02010609060101010101" pitchFamily="49" charset="-122"/>
                <a:ea typeface="SimHei" panose="02010609060101010101" pitchFamily="49" charset="-122"/>
              </a:rPr>
              <a:t> 编码方式 规则</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r>
              <a:rPr lang="zh-CN" altLang="en-US" dirty="0"/>
              <a:t>对于一个 </a:t>
            </a:r>
            <a:r>
              <a:rPr lang="en" altLang="zh-CN" dirty="0"/>
              <a:t>U+0 ~ U+FFFFF </a:t>
            </a:r>
            <a:r>
              <a:rPr lang="zh-CN" altLang="en-US" dirty="0"/>
              <a:t>范围内的 </a:t>
            </a:r>
            <a:r>
              <a:rPr lang="en" altLang="zh-CN" dirty="0"/>
              <a:t>Unicode </a:t>
            </a:r>
            <a:r>
              <a:rPr lang="zh-CN" altLang="en-US" dirty="0"/>
              <a:t>转换成 </a:t>
            </a:r>
            <a:r>
              <a:rPr lang="en" altLang="zh-CN" dirty="0"/>
              <a:t>UTF-16 </a:t>
            </a:r>
            <a:r>
              <a:rPr lang="zh-CN" altLang="en-US" dirty="0"/>
              <a:t>的规则：</a:t>
            </a:r>
            <a:br>
              <a:rPr lang="zh-CN" altLang="en-US" dirty="0"/>
            </a:br>
            <a:endParaRPr lang="zh-CN" altLang="en-US" dirty="0"/>
          </a:p>
          <a:p>
            <a:pPr marL="742950" indent="-742950" algn="l">
              <a:lnSpc>
                <a:spcPct val="150000"/>
              </a:lnSpc>
              <a:buFont typeface="+mj-lt"/>
              <a:buAutoNum type="arabicPeriod"/>
            </a:pPr>
            <a:r>
              <a:rPr lang="zh-CN" altLang="en-US" dirty="0"/>
              <a:t>把该码点二进制减去 </a:t>
            </a:r>
            <a:r>
              <a:rPr lang="en-US" altLang="zh-CN" dirty="0"/>
              <a:t>0x10000,</a:t>
            </a:r>
            <a:r>
              <a:rPr lang="zh-CN" altLang="en-US" dirty="0"/>
              <a:t> 并补齐成 </a:t>
            </a:r>
            <a:r>
              <a:rPr lang="en-US" altLang="zh-CN" dirty="0"/>
              <a:t>20 </a:t>
            </a:r>
            <a:r>
              <a:rPr lang="zh-CN" altLang="en-US" dirty="0"/>
              <a:t>位</a:t>
            </a:r>
          </a:p>
          <a:p>
            <a:pPr marL="742950" indent="-742950" algn="l">
              <a:lnSpc>
                <a:spcPct val="150000"/>
              </a:lnSpc>
              <a:buFont typeface="+mj-lt"/>
              <a:buAutoNum type="arabicPeriod"/>
            </a:pPr>
            <a:r>
              <a:rPr lang="zh-CN" altLang="en-US" dirty="0"/>
              <a:t>把前 </a:t>
            </a:r>
            <a:r>
              <a:rPr lang="en-US" altLang="zh-CN" dirty="0"/>
              <a:t>10 </a:t>
            </a:r>
            <a:r>
              <a:rPr lang="zh-CN" altLang="en-US" dirty="0"/>
              <a:t>位前面加上 </a:t>
            </a:r>
            <a:r>
              <a:rPr lang="en-US" altLang="zh-CN" dirty="0"/>
              <a:t>110110</a:t>
            </a:r>
            <a:r>
              <a:rPr lang="zh-CN" altLang="en-US" dirty="0"/>
              <a:t>，则会落到 </a:t>
            </a:r>
            <a:r>
              <a:rPr lang="en" altLang="zh-CN" dirty="0"/>
              <a:t>D800 ~ DBFF </a:t>
            </a:r>
            <a:r>
              <a:rPr lang="zh-CN" altLang="en-US" dirty="0"/>
              <a:t>范围内</a:t>
            </a:r>
          </a:p>
          <a:p>
            <a:pPr marL="742950" indent="-742950" algn="l">
              <a:lnSpc>
                <a:spcPct val="150000"/>
              </a:lnSpc>
              <a:buFont typeface="+mj-lt"/>
              <a:buAutoNum type="arabicPeriod"/>
            </a:pPr>
            <a:r>
              <a:rPr lang="zh-CN" altLang="en-US" dirty="0"/>
              <a:t>把后 </a:t>
            </a:r>
            <a:r>
              <a:rPr lang="en-US" altLang="zh-CN" dirty="0"/>
              <a:t>10 </a:t>
            </a:r>
            <a:r>
              <a:rPr lang="zh-CN" altLang="en-US" dirty="0"/>
              <a:t>位前面加上 </a:t>
            </a:r>
            <a:r>
              <a:rPr lang="en-US" altLang="zh-CN" dirty="0"/>
              <a:t>110111</a:t>
            </a:r>
            <a:r>
              <a:rPr lang="zh-CN" altLang="en-US" dirty="0"/>
              <a:t>，则会落到 </a:t>
            </a:r>
            <a:r>
              <a:rPr lang="en" altLang="zh-CN" dirty="0"/>
              <a:t>DC00 ~ DFFF </a:t>
            </a:r>
            <a:r>
              <a:rPr lang="zh-CN" altLang="en-US" dirty="0"/>
              <a:t>范围内</a:t>
            </a:r>
          </a:p>
          <a:p>
            <a:pPr marL="742950" indent="-742950" algn="l">
              <a:lnSpc>
                <a:spcPct val="150000"/>
              </a:lnSpc>
              <a:buFont typeface="+mj-lt"/>
              <a:buAutoNum type="arabicPeriod"/>
            </a:pPr>
            <a:r>
              <a:rPr lang="zh-CN" altLang="en-US" dirty="0"/>
              <a:t>上面的前 </a:t>
            </a:r>
            <a:r>
              <a:rPr lang="en-US" altLang="zh-CN" dirty="0"/>
              <a:t>10 + 6 = 16 </a:t>
            </a:r>
            <a:r>
              <a:rPr lang="zh-CN" altLang="en-US" dirty="0"/>
              <a:t>位，和后面的 </a:t>
            </a:r>
            <a:r>
              <a:rPr lang="en-US" altLang="zh-CN" dirty="0"/>
              <a:t>10 + 6 = 16 </a:t>
            </a:r>
            <a:r>
              <a:rPr lang="zh-CN" altLang="en-US" dirty="0"/>
              <a:t>位合到一起，则有了一个前 </a:t>
            </a:r>
            <a:r>
              <a:rPr lang="en-US" altLang="zh-CN" dirty="0"/>
              <a:t>2</a:t>
            </a:r>
            <a:r>
              <a:rPr lang="en" altLang="zh-CN" dirty="0"/>
              <a:t>Byte </a:t>
            </a:r>
            <a:r>
              <a:rPr lang="zh-CN" altLang="en-US" dirty="0"/>
              <a:t>在 </a:t>
            </a:r>
            <a:r>
              <a:rPr lang="en" altLang="zh-CN" dirty="0"/>
              <a:t>D800 ~ DBFF </a:t>
            </a:r>
            <a:r>
              <a:rPr lang="zh-CN" altLang="en-US" dirty="0"/>
              <a:t>范围，后 </a:t>
            </a:r>
            <a:r>
              <a:rPr lang="en-US" altLang="zh-CN" dirty="0"/>
              <a:t>2</a:t>
            </a:r>
            <a:r>
              <a:rPr lang="en" altLang="zh-CN" dirty="0"/>
              <a:t>Byte </a:t>
            </a:r>
            <a:r>
              <a:rPr lang="zh-CN" altLang="en-US" dirty="0"/>
              <a:t>在 </a:t>
            </a:r>
            <a:r>
              <a:rPr lang="en" altLang="zh-CN" dirty="0"/>
              <a:t>DC00 ~ DFFF </a:t>
            </a:r>
            <a:r>
              <a:rPr lang="zh-CN" altLang="en-US" dirty="0"/>
              <a:t>范围的 </a:t>
            </a:r>
            <a:r>
              <a:rPr lang="en-US" altLang="zh-CN" dirty="0"/>
              <a:t>4</a:t>
            </a:r>
            <a:r>
              <a:rPr lang="en" altLang="zh-CN" dirty="0"/>
              <a:t>Byte </a:t>
            </a:r>
            <a:r>
              <a:rPr lang="zh-CN" altLang="en-US" dirty="0"/>
              <a:t>编码。</a:t>
            </a:r>
          </a:p>
          <a:p>
            <a:pPr algn="l"/>
            <a:endParaRPr lang="zh-CN" altLang="en-US" dirty="0"/>
          </a:p>
          <a:p>
            <a:pPr algn="l"/>
            <a:endParaRPr lang="zh-CN" altLang="en-US" dirty="0"/>
          </a:p>
        </p:txBody>
      </p:sp>
    </p:spTree>
    <p:extLst>
      <p:ext uri="{BB962C8B-B14F-4D97-AF65-F5344CB8AC3E}">
        <p14:creationId xmlns:p14="http://schemas.microsoft.com/office/powerpoint/2010/main" val="2094122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27051" y="2224913"/>
            <a:ext cx="15054073" cy="10905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举一个例子：</a:t>
            </a:r>
          </a:p>
          <a:p>
            <a:pPr algn="l"/>
            <a:br>
              <a:rPr lang="zh-CN" altLang="en-US" dirty="0"/>
            </a:br>
            <a:endParaRPr lang="zh-CN" altLang="en-US" dirty="0"/>
          </a:p>
          <a:p>
            <a:pPr algn="l"/>
            <a:r>
              <a:rPr lang="zh-CN" altLang="en-US" dirty="0"/>
              <a:t>😀 </a:t>
            </a:r>
            <a:r>
              <a:rPr lang="en" altLang="zh-CN" dirty="0"/>
              <a:t>Unicode </a:t>
            </a:r>
            <a:r>
              <a:rPr lang="zh-CN" altLang="en-US" dirty="0"/>
              <a:t>是 </a:t>
            </a:r>
            <a:r>
              <a:rPr lang="en" altLang="zh-CN" dirty="0"/>
              <a:t>U+1F600</a:t>
            </a:r>
            <a:r>
              <a:rPr lang="zh-CN" altLang="en" dirty="0"/>
              <a:t>，</a:t>
            </a:r>
            <a:r>
              <a:rPr lang="zh-CN" altLang="en-US" dirty="0"/>
              <a:t>减去</a:t>
            </a:r>
            <a:r>
              <a:rPr lang="en-US" altLang="zh-CN" dirty="0"/>
              <a:t>0x10000,</a:t>
            </a:r>
            <a:r>
              <a:rPr lang="zh-CN" altLang="en-US" dirty="0"/>
              <a:t> 二进制是： </a:t>
            </a:r>
            <a:r>
              <a:rPr lang="en-US" altLang="zh-CN" dirty="0"/>
              <a:t>1111011000000000</a:t>
            </a:r>
            <a:br>
              <a:rPr lang="en-US" altLang="zh-CN" dirty="0"/>
            </a:br>
            <a:endParaRPr lang="en-US" altLang="zh-CN" dirty="0"/>
          </a:p>
          <a:p>
            <a:pPr marL="742950" indent="-742950" algn="l">
              <a:lnSpc>
                <a:spcPct val="150000"/>
              </a:lnSpc>
              <a:buFont typeface="+mj-lt"/>
              <a:buAutoNum type="arabicPeriod"/>
            </a:pPr>
            <a:r>
              <a:rPr lang="zh-CN" altLang="en-US" dirty="0"/>
              <a:t>补齐为 </a:t>
            </a:r>
            <a:r>
              <a:rPr lang="en-US" altLang="zh-CN" dirty="0"/>
              <a:t>20 </a:t>
            </a:r>
            <a:r>
              <a:rPr lang="zh-CN" altLang="en-US" dirty="0"/>
              <a:t>位：</a:t>
            </a:r>
            <a:br>
              <a:rPr lang="en-US" altLang="zh-CN" dirty="0"/>
            </a:br>
            <a:r>
              <a:rPr lang="en-US" altLang="zh-CN" dirty="0">
                <a:solidFill>
                  <a:schemeClr val="accent1"/>
                </a:solidFill>
              </a:rPr>
              <a:t>0000</a:t>
            </a:r>
            <a:r>
              <a:rPr lang="zh-CN" altLang="en-US" dirty="0">
                <a:solidFill>
                  <a:schemeClr val="accent1"/>
                </a:solidFill>
              </a:rPr>
              <a:t>   </a:t>
            </a:r>
            <a:r>
              <a:rPr lang="en-US" altLang="zh-CN" dirty="0">
                <a:solidFill>
                  <a:schemeClr val="accent1"/>
                </a:solidFill>
              </a:rPr>
              <a:t> 1111</a:t>
            </a:r>
            <a:r>
              <a:rPr lang="zh-CN" altLang="en-US" dirty="0">
                <a:solidFill>
                  <a:schemeClr val="accent1"/>
                </a:solidFill>
              </a:rPr>
              <a:t>    </a:t>
            </a:r>
            <a:r>
              <a:rPr lang="en-US" altLang="zh-CN" dirty="0">
                <a:solidFill>
                  <a:schemeClr val="accent1"/>
                </a:solidFill>
              </a:rPr>
              <a:t> 01</a:t>
            </a:r>
            <a:r>
              <a:rPr lang="en-US" altLang="zh-CN" dirty="0">
                <a:solidFill>
                  <a:schemeClr val="bg1">
                    <a:lumMod val="60000"/>
                    <a:lumOff val="40000"/>
                  </a:schemeClr>
                </a:solidFill>
              </a:rPr>
              <a:t>10 </a:t>
            </a:r>
            <a:r>
              <a:rPr lang="zh-CN" altLang="en-US" dirty="0">
                <a:solidFill>
                  <a:schemeClr val="bg1">
                    <a:lumMod val="60000"/>
                    <a:lumOff val="40000"/>
                  </a:schemeClr>
                </a:solidFill>
              </a:rPr>
              <a:t>    </a:t>
            </a:r>
            <a:r>
              <a:rPr lang="en-US" altLang="zh-CN" dirty="0">
                <a:solidFill>
                  <a:schemeClr val="bg1">
                    <a:lumMod val="60000"/>
                    <a:lumOff val="40000"/>
                  </a:schemeClr>
                </a:solidFill>
              </a:rPr>
              <a:t>0000 </a:t>
            </a:r>
            <a:r>
              <a:rPr lang="zh-CN" altLang="en-US" dirty="0">
                <a:solidFill>
                  <a:schemeClr val="bg1">
                    <a:lumMod val="60000"/>
                    <a:lumOff val="40000"/>
                  </a:schemeClr>
                </a:solidFill>
              </a:rPr>
              <a:t>    </a:t>
            </a:r>
            <a:r>
              <a:rPr lang="en-US" altLang="zh-CN" dirty="0">
                <a:solidFill>
                  <a:schemeClr val="bg1">
                    <a:lumMod val="60000"/>
                    <a:lumOff val="40000"/>
                  </a:schemeClr>
                </a:solidFill>
              </a:rPr>
              <a:t>0000</a:t>
            </a:r>
            <a:endParaRPr lang="zh-CN" altLang="en-US" dirty="0">
              <a:solidFill>
                <a:schemeClr val="bg1">
                  <a:lumMod val="60000"/>
                  <a:lumOff val="40000"/>
                </a:schemeClr>
              </a:solidFill>
            </a:endParaRPr>
          </a:p>
          <a:p>
            <a:pPr marL="742950" indent="-742950" algn="l">
              <a:lnSpc>
                <a:spcPct val="150000"/>
              </a:lnSpc>
              <a:buFont typeface="+mj-lt"/>
              <a:buAutoNum type="arabicPeriod"/>
            </a:pPr>
            <a:r>
              <a:rPr lang="zh-CN" altLang="en-US" dirty="0"/>
              <a:t>前 </a:t>
            </a:r>
            <a:r>
              <a:rPr lang="en-US" altLang="zh-CN" dirty="0"/>
              <a:t>10 </a:t>
            </a:r>
            <a:r>
              <a:rPr lang="zh-CN" altLang="en-US" dirty="0"/>
              <a:t>位是 </a:t>
            </a:r>
            <a:r>
              <a:rPr lang="en-US" altLang="zh-CN" dirty="0">
                <a:solidFill>
                  <a:schemeClr val="accent1"/>
                </a:solidFill>
              </a:rPr>
              <a:t>00</a:t>
            </a:r>
            <a:r>
              <a:rPr lang="zh-CN" altLang="en-US" dirty="0">
                <a:solidFill>
                  <a:schemeClr val="accent1"/>
                </a:solidFill>
              </a:rPr>
              <a:t>    </a:t>
            </a:r>
            <a:r>
              <a:rPr lang="en-US" altLang="zh-CN" dirty="0">
                <a:solidFill>
                  <a:schemeClr val="accent1"/>
                </a:solidFill>
              </a:rPr>
              <a:t>0111</a:t>
            </a:r>
            <a:r>
              <a:rPr lang="zh-CN" altLang="en-US" dirty="0">
                <a:solidFill>
                  <a:schemeClr val="accent1"/>
                </a:solidFill>
              </a:rPr>
              <a:t>  </a:t>
            </a:r>
            <a:r>
              <a:rPr lang="en-US" altLang="zh-CN" dirty="0">
                <a:solidFill>
                  <a:schemeClr val="accent1"/>
                </a:solidFill>
              </a:rPr>
              <a:t>1101</a:t>
            </a:r>
            <a:r>
              <a:rPr lang="zh-CN" altLang="en-US" dirty="0"/>
              <a:t>，前面补上 </a:t>
            </a:r>
            <a:r>
              <a:rPr lang="en-US" altLang="zh-CN" dirty="0">
                <a:solidFill>
                  <a:srgbClr val="FF0000"/>
                </a:solidFill>
              </a:rPr>
              <a:t>110110</a:t>
            </a:r>
            <a:r>
              <a:rPr lang="zh-CN" altLang="en-US" dirty="0"/>
              <a:t>，则是 </a:t>
            </a:r>
            <a:br>
              <a:rPr lang="en-US" altLang="zh-CN" dirty="0"/>
            </a:br>
            <a:r>
              <a:rPr lang="en-US" altLang="zh-CN" dirty="0">
                <a:solidFill>
                  <a:srgbClr val="FF0000"/>
                </a:solidFill>
              </a:rPr>
              <a:t>1101 </a:t>
            </a:r>
            <a:r>
              <a:rPr lang="zh-CN" altLang="en-US" dirty="0">
                <a:solidFill>
                  <a:srgbClr val="FF0000"/>
                </a:solidFill>
              </a:rPr>
              <a:t>  </a:t>
            </a:r>
            <a:r>
              <a:rPr lang="en-US" altLang="zh-CN" dirty="0">
                <a:solidFill>
                  <a:srgbClr val="FF0000"/>
                </a:solidFill>
              </a:rPr>
              <a:t>10</a:t>
            </a:r>
            <a:r>
              <a:rPr lang="en-US" altLang="zh-CN" dirty="0">
                <a:solidFill>
                  <a:srgbClr val="0070C0"/>
                </a:solidFill>
              </a:rPr>
              <a:t>00 </a:t>
            </a:r>
            <a:r>
              <a:rPr lang="zh-CN" altLang="en-US" dirty="0">
                <a:solidFill>
                  <a:srgbClr val="0070C0"/>
                </a:solidFill>
              </a:rPr>
              <a:t>  </a:t>
            </a:r>
            <a:r>
              <a:rPr lang="en-US" altLang="zh-CN" dirty="0">
                <a:solidFill>
                  <a:srgbClr val="0070C0"/>
                </a:solidFill>
              </a:rPr>
              <a:t>0011</a:t>
            </a:r>
            <a:r>
              <a:rPr lang="zh-CN" altLang="en-US" dirty="0">
                <a:solidFill>
                  <a:srgbClr val="0070C0"/>
                </a:solidFill>
              </a:rPr>
              <a:t>  </a:t>
            </a:r>
            <a:r>
              <a:rPr lang="en-US" altLang="zh-CN" dirty="0">
                <a:solidFill>
                  <a:srgbClr val="0070C0"/>
                </a:solidFill>
              </a:rPr>
              <a:t> 1101</a:t>
            </a:r>
            <a:br>
              <a:rPr lang="en-US" altLang="zh-CN" dirty="0">
                <a:solidFill>
                  <a:srgbClr val="0070C0"/>
                </a:solidFill>
              </a:rPr>
            </a:br>
            <a:r>
              <a:rPr lang="zh-CN" altLang="en-US" dirty="0"/>
              <a:t>十六进制：</a:t>
            </a:r>
            <a:r>
              <a:rPr lang="en" altLang="zh-CN" dirty="0"/>
              <a:t>D8</a:t>
            </a:r>
            <a:r>
              <a:rPr lang="en-US" altLang="zh-CN" dirty="0"/>
              <a:t>3</a:t>
            </a:r>
            <a:r>
              <a:rPr lang="en" altLang="zh-CN" dirty="0"/>
              <a:t>D</a:t>
            </a:r>
          </a:p>
          <a:p>
            <a:pPr marL="742950" indent="-742950" algn="l">
              <a:lnSpc>
                <a:spcPct val="150000"/>
              </a:lnSpc>
              <a:buFont typeface="+mj-lt"/>
              <a:buAutoNum type="arabicPeriod"/>
            </a:pPr>
            <a:r>
              <a:rPr lang="zh-CN" altLang="en-US" dirty="0"/>
              <a:t>后 </a:t>
            </a:r>
            <a:r>
              <a:rPr lang="en-US" altLang="zh-CN" dirty="0"/>
              <a:t>10 </a:t>
            </a:r>
            <a:r>
              <a:rPr lang="zh-CN" altLang="en-US" dirty="0"/>
              <a:t>位是 </a:t>
            </a:r>
            <a:r>
              <a:rPr lang="en-US" altLang="zh-CN" dirty="0">
                <a:solidFill>
                  <a:schemeClr val="bg1">
                    <a:lumMod val="60000"/>
                    <a:lumOff val="40000"/>
                  </a:schemeClr>
                </a:solidFill>
              </a:rPr>
              <a:t>10 </a:t>
            </a:r>
            <a:r>
              <a:rPr lang="zh-CN" altLang="en-US" dirty="0">
                <a:solidFill>
                  <a:schemeClr val="bg1">
                    <a:lumMod val="60000"/>
                    <a:lumOff val="40000"/>
                  </a:schemeClr>
                </a:solidFill>
              </a:rPr>
              <a:t>  </a:t>
            </a:r>
            <a:r>
              <a:rPr lang="en-US" altLang="zh-CN" dirty="0">
                <a:solidFill>
                  <a:schemeClr val="bg1">
                    <a:lumMod val="60000"/>
                    <a:lumOff val="40000"/>
                  </a:schemeClr>
                </a:solidFill>
              </a:rPr>
              <a:t>0000 </a:t>
            </a:r>
            <a:r>
              <a:rPr lang="zh-CN" altLang="en-US" dirty="0">
                <a:solidFill>
                  <a:schemeClr val="bg1">
                    <a:lumMod val="60000"/>
                    <a:lumOff val="40000"/>
                  </a:schemeClr>
                </a:solidFill>
              </a:rPr>
              <a:t>  </a:t>
            </a:r>
            <a:r>
              <a:rPr lang="en-US" altLang="zh-CN" dirty="0">
                <a:solidFill>
                  <a:schemeClr val="bg1">
                    <a:lumMod val="60000"/>
                    <a:lumOff val="40000"/>
                  </a:schemeClr>
                </a:solidFill>
              </a:rPr>
              <a:t>0000</a:t>
            </a:r>
            <a:r>
              <a:rPr lang="zh-CN" altLang="en-US" dirty="0"/>
              <a:t>，前面补上 </a:t>
            </a:r>
            <a:r>
              <a:rPr lang="en-US" altLang="zh-CN" dirty="0">
                <a:solidFill>
                  <a:srgbClr val="FF0000"/>
                </a:solidFill>
              </a:rPr>
              <a:t>110111</a:t>
            </a:r>
            <a:r>
              <a:rPr lang="zh-CN" altLang="en-US" dirty="0"/>
              <a:t>，则是</a:t>
            </a:r>
            <a:br>
              <a:rPr lang="en-US" altLang="zh-CN" dirty="0"/>
            </a:br>
            <a:r>
              <a:rPr lang="en-US" altLang="zh-CN" dirty="0">
                <a:solidFill>
                  <a:srgbClr val="FF0000"/>
                </a:solidFill>
              </a:rPr>
              <a:t>1101 </a:t>
            </a:r>
            <a:r>
              <a:rPr lang="zh-CN" altLang="en-US" dirty="0">
                <a:solidFill>
                  <a:srgbClr val="FF0000"/>
                </a:solidFill>
              </a:rPr>
              <a:t>  </a:t>
            </a:r>
            <a:r>
              <a:rPr lang="en-US" altLang="zh-CN" dirty="0">
                <a:solidFill>
                  <a:srgbClr val="FF0000"/>
                </a:solidFill>
              </a:rPr>
              <a:t>11</a:t>
            </a:r>
            <a:r>
              <a:rPr lang="en-US" altLang="zh-CN" dirty="0">
                <a:solidFill>
                  <a:schemeClr val="bg1">
                    <a:lumMod val="60000"/>
                    <a:lumOff val="40000"/>
                  </a:schemeClr>
                </a:solidFill>
              </a:rPr>
              <a:t>10 </a:t>
            </a:r>
            <a:r>
              <a:rPr lang="zh-CN" altLang="en-US" dirty="0">
                <a:solidFill>
                  <a:schemeClr val="bg1">
                    <a:lumMod val="60000"/>
                    <a:lumOff val="40000"/>
                  </a:schemeClr>
                </a:solidFill>
              </a:rPr>
              <a:t>  </a:t>
            </a:r>
            <a:r>
              <a:rPr lang="en-US" altLang="zh-CN" dirty="0">
                <a:solidFill>
                  <a:schemeClr val="bg1">
                    <a:lumMod val="60000"/>
                    <a:lumOff val="40000"/>
                  </a:schemeClr>
                </a:solidFill>
              </a:rPr>
              <a:t>0000 </a:t>
            </a:r>
            <a:r>
              <a:rPr lang="zh-CN" altLang="en-US" dirty="0">
                <a:solidFill>
                  <a:schemeClr val="bg1">
                    <a:lumMod val="60000"/>
                    <a:lumOff val="40000"/>
                  </a:schemeClr>
                </a:solidFill>
              </a:rPr>
              <a:t>  </a:t>
            </a:r>
            <a:r>
              <a:rPr lang="en-US" altLang="zh-CN" dirty="0">
                <a:solidFill>
                  <a:schemeClr val="bg1">
                    <a:lumMod val="60000"/>
                    <a:lumOff val="40000"/>
                  </a:schemeClr>
                </a:solidFill>
              </a:rPr>
              <a:t>0000</a:t>
            </a:r>
            <a:br>
              <a:rPr lang="en-US" altLang="zh-CN" dirty="0"/>
            </a:br>
            <a:r>
              <a:rPr lang="zh-CN" altLang="en-US" dirty="0"/>
              <a:t>十六进制：</a:t>
            </a:r>
            <a:r>
              <a:rPr lang="en" altLang="zh-CN" dirty="0"/>
              <a:t>DE00</a:t>
            </a:r>
          </a:p>
          <a:p>
            <a:pPr marL="742950" indent="-742950" algn="l">
              <a:lnSpc>
                <a:spcPct val="150000"/>
              </a:lnSpc>
              <a:buFont typeface="+mj-lt"/>
              <a:buAutoNum type="arabicPeriod"/>
            </a:pPr>
            <a:r>
              <a:rPr lang="zh-CN" altLang="en-US" dirty="0"/>
              <a:t>所以 😀 的 </a:t>
            </a:r>
            <a:r>
              <a:rPr lang="en" altLang="zh-CN" dirty="0"/>
              <a:t>UTF-16 </a:t>
            </a:r>
            <a:r>
              <a:rPr lang="zh-CN" altLang="en-US" dirty="0"/>
              <a:t>的编码应该是 </a:t>
            </a:r>
            <a:r>
              <a:rPr lang="en" altLang="zh-CN" dirty="0"/>
              <a:t>D8</a:t>
            </a:r>
            <a:r>
              <a:rPr lang="en-US" altLang="zh-CN" dirty="0"/>
              <a:t>3</a:t>
            </a:r>
            <a:r>
              <a:rPr lang="en" altLang="zh-CN" dirty="0"/>
              <a:t>D DE00</a:t>
            </a:r>
            <a:endParaRPr lang="zh-CN" altLang="en-US" dirty="0"/>
          </a:p>
          <a:p>
            <a:pPr algn="l"/>
            <a:endParaRPr lang="zh-CN" altLang="en-US" dirty="0"/>
          </a:p>
        </p:txBody>
      </p:sp>
      <p:pic>
        <p:nvPicPr>
          <p:cNvPr id="45057" name="Picture 1">
            <a:extLst>
              <a:ext uri="{FF2B5EF4-FFF2-40B4-BE49-F238E27FC236}">
                <a16:creationId xmlns:a16="http://schemas.microsoft.com/office/drawing/2014/main" id="{358DED71-4F89-2340-9579-0D93399BC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8005" y="8541798"/>
            <a:ext cx="8707343" cy="26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08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1027051" y="2205147"/>
            <a:ext cx="18679846"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 altLang="zh-CN" dirty="0"/>
              <a:t>UTF-8 </a:t>
            </a:r>
            <a:r>
              <a:rPr lang="zh-CN" altLang="en-US" dirty="0"/>
              <a:t>应该是目前最常接触到的编码方式。广泛应用于网页、电子邮件等等互联网相关的场景。</a:t>
            </a:r>
            <a:r>
              <a:rPr lang="en" altLang="zh-CN" dirty="0"/>
              <a:t>Linux </a:t>
            </a:r>
            <a:r>
              <a:rPr lang="zh-CN" altLang="en-US" dirty="0"/>
              <a:t>和 </a:t>
            </a:r>
            <a:r>
              <a:rPr lang="en" altLang="zh-CN" dirty="0"/>
              <a:t>MacOS </a:t>
            </a:r>
            <a:r>
              <a:rPr lang="zh-CN" altLang="en-US" dirty="0"/>
              <a:t>中采用了 </a:t>
            </a:r>
            <a:r>
              <a:rPr lang="en" altLang="zh-CN" dirty="0"/>
              <a:t>UTF-8</a:t>
            </a:r>
            <a:r>
              <a:rPr lang="zh-CN" altLang="en" dirty="0"/>
              <a:t>。</a:t>
            </a:r>
            <a:r>
              <a:rPr lang="zh-CN" altLang="en-US" dirty="0"/>
              <a:t>浏览器解析 </a:t>
            </a:r>
            <a:r>
              <a:rPr lang="en" altLang="zh-CN" dirty="0"/>
              <a:t>HTML </a:t>
            </a:r>
            <a:r>
              <a:rPr lang="zh-CN" altLang="en-US" dirty="0"/>
              <a:t>时，也默认使用 </a:t>
            </a:r>
            <a:r>
              <a:rPr lang="en" altLang="zh-CN" dirty="0"/>
              <a:t>UTF-8 </a:t>
            </a:r>
            <a:r>
              <a:rPr lang="zh-CN" altLang="en-US" dirty="0"/>
              <a:t>的方式。</a:t>
            </a:r>
            <a:br>
              <a:rPr lang="zh-CN" altLang="en-US" dirty="0"/>
            </a:br>
            <a:endParaRPr lang="zh-CN" altLang="en-US" dirty="0"/>
          </a:p>
          <a:p>
            <a:pPr algn="l"/>
            <a:r>
              <a:rPr lang="zh-CN" altLang="en-US" dirty="0"/>
              <a:t>跟 </a:t>
            </a:r>
            <a:r>
              <a:rPr lang="en" altLang="zh-CN" dirty="0"/>
              <a:t>UTF-16 </a:t>
            </a:r>
            <a:r>
              <a:rPr lang="zh-CN" altLang="en-US" dirty="0"/>
              <a:t>编码方式思路类似，但是它的编码方式更加灵活。具体是：</a:t>
            </a:r>
            <a:endParaRPr lang="en-US" altLang="zh-CN" dirty="0"/>
          </a:p>
          <a:p>
            <a:pPr algn="l"/>
            <a:endParaRPr lang="en-US" altLang="zh-CN" dirty="0"/>
          </a:p>
          <a:p>
            <a:pPr algn="l">
              <a:lnSpc>
                <a:spcPct val="150000"/>
              </a:lnSpc>
            </a:pPr>
            <a:r>
              <a:rPr lang="zh-CN" altLang="en-US" dirty="0"/>
              <a:t>一个 </a:t>
            </a:r>
            <a:r>
              <a:rPr lang="en-US" altLang="zh-CN" dirty="0"/>
              <a:t>UTF-8</a:t>
            </a:r>
            <a:r>
              <a:rPr lang="zh-CN" altLang="en-US" dirty="0"/>
              <a:t> 编码，</a:t>
            </a:r>
          </a:p>
          <a:p>
            <a:pPr marL="742950" indent="-742950" algn="l">
              <a:lnSpc>
                <a:spcPct val="150000"/>
              </a:lnSpc>
              <a:buFont typeface="+mj-lt"/>
              <a:buAutoNum type="arabicPeriod"/>
            </a:pPr>
            <a:r>
              <a:rPr lang="zh-CN" altLang="en-US" dirty="0"/>
              <a:t>遇到 </a:t>
            </a:r>
            <a:r>
              <a:rPr lang="en-US" altLang="zh-CN" dirty="0"/>
              <a:t>11110 </a:t>
            </a:r>
            <a:r>
              <a:rPr lang="zh-CN" altLang="en-US" dirty="0"/>
              <a:t>开头字节，要跟后面三个字节共同编码一个字符，共 </a:t>
            </a:r>
            <a:r>
              <a:rPr lang="en-US" altLang="zh-CN" dirty="0"/>
              <a:t>4</a:t>
            </a:r>
            <a:r>
              <a:rPr lang="en" altLang="zh-CN" dirty="0"/>
              <a:t>Byte</a:t>
            </a:r>
            <a:r>
              <a:rPr lang="zh-CN" altLang="en" dirty="0"/>
              <a:t>。</a:t>
            </a:r>
            <a:endParaRPr lang="en" altLang="zh-CN" dirty="0"/>
          </a:p>
          <a:p>
            <a:pPr marL="742950" indent="-742950" algn="l">
              <a:lnSpc>
                <a:spcPct val="150000"/>
              </a:lnSpc>
              <a:buFont typeface="+mj-lt"/>
              <a:buAutoNum type="arabicPeriod"/>
            </a:pPr>
            <a:r>
              <a:rPr lang="zh-CN" altLang="en-US" dirty="0"/>
              <a:t>遇到  </a:t>
            </a:r>
            <a:r>
              <a:rPr lang="en-US" altLang="zh-CN" dirty="0"/>
              <a:t>1110 </a:t>
            </a:r>
            <a:r>
              <a:rPr lang="zh-CN" altLang="en-US" dirty="0"/>
              <a:t>开头字节，要跟后面两个字节共同编码一个字符，共 </a:t>
            </a:r>
            <a:r>
              <a:rPr lang="en-US" altLang="zh-CN" dirty="0"/>
              <a:t>3</a:t>
            </a:r>
            <a:r>
              <a:rPr lang="en" altLang="zh-CN" dirty="0"/>
              <a:t>Byte</a:t>
            </a:r>
            <a:r>
              <a:rPr lang="zh-CN" altLang="en" dirty="0"/>
              <a:t>。</a:t>
            </a:r>
            <a:endParaRPr lang="en" altLang="zh-CN" dirty="0"/>
          </a:p>
          <a:p>
            <a:pPr marL="742950" indent="-742950" algn="l">
              <a:lnSpc>
                <a:spcPct val="150000"/>
              </a:lnSpc>
              <a:buFont typeface="+mj-lt"/>
              <a:buAutoNum type="arabicPeriod"/>
            </a:pPr>
            <a:r>
              <a:rPr lang="zh-CN" altLang="en-US" dirty="0"/>
              <a:t>遇到  </a:t>
            </a:r>
            <a:r>
              <a:rPr lang="en-US" altLang="zh-CN" dirty="0"/>
              <a:t>110 </a:t>
            </a:r>
            <a:r>
              <a:rPr lang="zh-CN" altLang="en-US" dirty="0"/>
              <a:t>开头字节，要跟后面一个共同编码一个字符，共 </a:t>
            </a:r>
            <a:r>
              <a:rPr lang="en-US" altLang="zh-CN" dirty="0"/>
              <a:t>2</a:t>
            </a:r>
            <a:r>
              <a:rPr lang="en" altLang="zh-CN" dirty="0"/>
              <a:t>Byte</a:t>
            </a:r>
            <a:r>
              <a:rPr lang="zh-CN" altLang="en" dirty="0"/>
              <a:t>。</a:t>
            </a:r>
            <a:endParaRPr lang="en" altLang="zh-CN" dirty="0"/>
          </a:p>
          <a:p>
            <a:pPr marL="742950" indent="-742950" algn="l">
              <a:lnSpc>
                <a:spcPct val="150000"/>
              </a:lnSpc>
              <a:buFont typeface="+mj-lt"/>
              <a:buAutoNum type="arabicPeriod"/>
            </a:pPr>
            <a:r>
              <a:rPr lang="zh-CN" altLang="en-US" dirty="0"/>
              <a:t>遇到  </a:t>
            </a:r>
            <a:r>
              <a:rPr lang="en-US" altLang="zh-CN" dirty="0"/>
              <a:t>0 </a:t>
            </a:r>
            <a:r>
              <a:rPr lang="zh-CN" altLang="en-US" dirty="0"/>
              <a:t>开头字节，独立一个字节编码一个字符，这部分跟 </a:t>
            </a:r>
            <a:r>
              <a:rPr lang="en" altLang="zh-CN" dirty="0"/>
              <a:t>ASCII </a:t>
            </a:r>
            <a:r>
              <a:rPr lang="zh-CN" altLang="en-US" dirty="0"/>
              <a:t>完全兼容。  </a:t>
            </a:r>
          </a:p>
          <a:p>
            <a:pPr marL="742950" indent="-742950" algn="l">
              <a:lnSpc>
                <a:spcPct val="150000"/>
              </a:lnSpc>
              <a:buFont typeface="+mj-lt"/>
              <a:buAutoNum type="arabicPeriod"/>
            </a:pPr>
            <a:r>
              <a:rPr lang="zh-CN" altLang="en-US" dirty="0"/>
              <a:t>遇到 </a:t>
            </a:r>
            <a:r>
              <a:rPr lang="en-US" altLang="zh-CN" dirty="0"/>
              <a:t>10 </a:t>
            </a:r>
            <a:r>
              <a:rPr lang="zh-CN" altLang="en-US" dirty="0"/>
              <a:t>开头字节，一定是 </a:t>
            </a:r>
            <a:r>
              <a:rPr lang="en-US" altLang="zh-CN" dirty="0"/>
              <a:t>1</a:t>
            </a:r>
            <a:r>
              <a:rPr lang="zh-CN" altLang="en-US" dirty="0"/>
              <a:t>、</a:t>
            </a:r>
            <a:r>
              <a:rPr lang="en-US" altLang="zh-CN" dirty="0"/>
              <a:t>2</a:t>
            </a:r>
            <a:r>
              <a:rPr lang="zh-CN" altLang="en-US" dirty="0"/>
              <a:t>、</a:t>
            </a:r>
            <a:r>
              <a:rPr lang="en-US" altLang="zh-CN" dirty="0"/>
              <a:t>3 </a:t>
            </a:r>
            <a:r>
              <a:rPr lang="zh-CN" altLang="en-US" dirty="0"/>
              <a:t>编码中非开头的字节。</a:t>
            </a:r>
          </a:p>
          <a:p>
            <a:pPr algn="l"/>
            <a:endParaRPr lang="zh-CN" altLang="en-US" dirty="0"/>
          </a:p>
        </p:txBody>
      </p:sp>
    </p:spTree>
    <p:extLst>
      <p:ext uri="{BB962C8B-B14F-4D97-AF65-F5344CB8AC3E}">
        <p14:creationId xmlns:p14="http://schemas.microsoft.com/office/powerpoint/2010/main" val="2888250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pic>
        <p:nvPicPr>
          <p:cNvPr id="4" name="图片 3">
            <a:extLst>
              <a:ext uri="{FF2B5EF4-FFF2-40B4-BE49-F238E27FC236}">
                <a16:creationId xmlns:a16="http://schemas.microsoft.com/office/drawing/2014/main" id="{CD643915-4DBE-5E4A-8048-DE73554AE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103" y="1652367"/>
            <a:ext cx="17885742" cy="5542061"/>
          </a:xfrm>
          <a:prstGeom prst="rect">
            <a:avLst/>
          </a:prstGeom>
        </p:spPr>
      </p:pic>
      <p:sp>
        <p:nvSpPr>
          <p:cNvPr id="5" name="矩形 4">
            <a:extLst>
              <a:ext uri="{FF2B5EF4-FFF2-40B4-BE49-F238E27FC236}">
                <a16:creationId xmlns:a16="http://schemas.microsoft.com/office/drawing/2014/main" id="{A47B8BB2-1C6D-1642-9CE9-BA35E2656B73}"/>
              </a:ext>
            </a:extLst>
          </p:cNvPr>
          <p:cNvSpPr/>
          <p:nvPr/>
        </p:nvSpPr>
        <p:spPr>
          <a:xfrm>
            <a:off x="1041760" y="7569629"/>
            <a:ext cx="20698888" cy="4156459"/>
          </a:xfrm>
          <a:prstGeom prst="rect">
            <a:avLst/>
          </a:prstGeom>
        </p:spPr>
        <p:txBody>
          <a:bodyPr wrap="square">
            <a:spAutoFit/>
          </a:bodyPr>
          <a:lstStyle/>
          <a:p>
            <a:pPr algn="l">
              <a:lnSpc>
                <a:spcPct val="150000"/>
              </a:lnSpc>
            </a:pPr>
            <a:r>
              <a:rPr lang="zh-CN" altLang="en-US" dirty="0">
                <a:solidFill>
                  <a:schemeClr val="tx1">
                    <a:lumMod val="50000"/>
                  </a:schemeClr>
                </a:solidFill>
              </a:rPr>
              <a:t>单字节可编码的 </a:t>
            </a:r>
            <a:r>
              <a:rPr lang="en" altLang="zh-CN" dirty="0">
                <a:solidFill>
                  <a:schemeClr val="tx1">
                    <a:lumMod val="50000"/>
                  </a:schemeClr>
                </a:solidFill>
              </a:rPr>
              <a:t>Unicode </a:t>
            </a:r>
            <a:r>
              <a:rPr lang="zh-CN" altLang="en-US" dirty="0">
                <a:solidFill>
                  <a:schemeClr val="tx1">
                    <a:lumMod val="50000"/>
                  </a:schemeClr>
                </a:solidFill>
              </a:rPr>
              <a:t>码点值范围十六进制为</a:t>
            </a:r>
            <a:r>
              <a:rPr lang="en-US" altLang="zh-CN" dirty="0">
                <a:solidFill>
                  <a:schemeClr val="tx1">
                    <a:lumMod val="50000"/>
                  </a:schemeClr>
                </a:solidFill>
              </a:rPr>
              <a:t>0</a:t>
            </a:r>
            <a:r>
              <a:rPr lang="en" altLang="zh-CN" dirty="0">
                <a:solidFill>
                  <a:schemeClr val="tx1">
                    <a:lumMod val="50000"/>
                  </a:schemeClr>
                </a:solidFill>
              </a:rPr>
              <a:t>x0000 ~ 0x007F</a:t>
            </a:r>
            <a:r>
              <a:rPr lang="zh-CN" altLang="en" dirty="0">
                <a:solidFill>
                  <a:schemeClr val="tx1">
                    <a:lumMod val="50000"/>
                  </a:schemeClr>
                </a:solidFill>
              </a:rPr>
              <a:t>，</a:t>
            </a:r>
            <a:r>
              <a:rPr lang="zh-CN" altLang="en-US" dirty="0">
                <a:solidFill>
                  <a:schemeClr val="tx1">
                    <a:lumMod val="50000"/>
                  </a:schemeClr>
                </a:solidFill>
              </a:rPr>
              <a:t>十进制为</a:t>
            </a:r>
            <a:r>
              <a:rPr lang="en-US" altLang="zh-CN" dirty="0">
                <a:solidFill>
                  <a:schemeClr val="tx1">
                    <a:lumMod val="50000"/>
                  </a:schemeClr>
                </a:solidFill>
              </a:rPr>
              <a:t>0 ~ 127</a:t>
            </a:r>
            <a:r>
              <a:rPr lang="zh-CN" altLang="en-US" dirty="0">
                <a:solidFill>
                  <a:schemeClr val="tx1">
                    <a:lumMod val="50000"/>
                  </a:schemeClr>
                </a:solidFill>
              </a:rPr>
              <a:t>； </a:t>
            </a:r>
          </a:p>
          <a:p>
            <a:pPr algn="l">
              <a:lnSpc>
                <a:spcPct val="150000"/>
              </a:lnSpc>
            </a:pPr>
            <a:r>
              <a:rPr lang="zh-CN" altLang="en-US" dirty="0">
                <a:solidFill>
                  <a:schemeClr val="tx1">
                    <a:lumMod val="50000"/>
                  </a:schemeClr>
                </a:solidFill>
              </a:rPr>
              <a:t>双字节可编码的 </a:t>
            </a:r>
            <a:r>
              <a:rPr lang="en" altLang="zh-CN" dirty="0">
                <a:solidFill>
                  <a:schemeClr val="tx1">
                    <a:lumMod val="50000"/>
                  </a:schemeClr>
                </a:solidFill>
              </a:rPr>
              <a:t>Unicode </a:t>
            </a:r>
            <a:r>
              <a:rPr lang="zh-CN" altLang="en-US" dirty="0">
                <a:solidFill>
                  <a:schemeClr val="tx1">
                    <a:lumMod val="50000"/>
                  </a:schemeClr>
                </a:solidFill>
              </a:rPr>
              <a:t>码点值范围十六进制为</a:t>
            </a:r>
            <a:r>
              <a:rPr lang="en-US" altLang="zh-CN" dirty="0">
                <a:solidFill>
                  <a:schemeClr val="tx1">
                    <a:lumMod val="50000"/>
                  </a:schemeClr>
                </a:solidFill>
              </a:rPr>
              <a:t>0</a:t>
            </a:r>
            <a:r>
              <a:rPr lang="en" altLang="zh-CN" dirty="0">
                <a:solidFill>
                  <a:schemeClr val="tx1">
                    <a:lumMod val="50000"/>
                  </a:schemeClr>
                </a:solidFill>
              </a:rPr>
              <a:t>x0080 ~ 0x07FF</a:t>
            </a:r>
            <a:r>
              <a:rPr lang="zh-CN" altLang="en" dirty="0">
                <a:solidFill>
                  <a:schemeClr val="tx1">
                    <a:lumMod val="50000"/>
                  </a:schemeClr>
                </a:solidFill>
              </a:rPr>
              <a:t>，</a:t>
            </a:r>
            <a:r>
              <a:rPr lang="zh-CN" altLang="en-US" dirty="0">
                <a:solidFill>
                  <a:schemeClr val="tx1">
                    <a:lumMod val="50000"/>
                  </a:schemeClr>
                </a:solidFill>
              </a:rPr>
              <a:t>十进制为</a:t>
            </a:r>
            <a:r>
              <a:rPr lang="en-US" altLang="zh-CN" dirty="0">
                <a:solidFill>
                  <a:schemeClr val="tx1">
                    <a:lumMod val="50000"/>
                  </a:schemeClr>
                </a:solidFill>
              </a:rPr>
              <a:t>128 ~ 2047</a:t>
            </a:r>
            <a:r>
              <a:rPr lang="zh-CN" altLang="en-US" dirty="0">
                <a:solidFill>
                  <a:schemeClr val="tx1">
                    <a:lumMod val="50000"/>
                  </a:schemeClr>
                </a:solidFill>
              </a:rPr>
              <a:t>； </a:t>
            </a:r>
          </a:p>
          <a:p>
            <a:pPr algn="l">
              <a:lnSpc>
                <a:spcPct val="150000"/>
              </a:lnSpc>
            </a:pPr>
            <a:r>
              <a:rPr lang="zh-CN" altLang="en-US" dirty="0">
                <a:solidFill>
                  <a:schemeClr val="tx1">
                    <a:lumMod val="50000"/>
                  </a:schemeClr>
                </a:solidFill>
              </a:rPr>
              <a:t>三字节可编码的 </a:t>
            </a:r>
            <a:r>
              <a:rPr lang="en" altLang="zh-CN" dirty="0">
                <a:solidFill>
                  <a:schemeClr val="tx1">
                    <a:lumMod val="50000"/>
                  </a:schemeClr>
                </a:solidFill>
              </a:rPr>
              <a:t>Unicode </a:t>
            </a:r>
            <a:r>
              <a:rPr lang="zh-CN" altLang="en-US" dirty="0">
                <a:solidFill>
                  <a:schemeClr val="tx1">
                    <a:lumMod val="50000"/>
                  </a:schemeClr>
                </a:solidFill>
              </a:rPr>
              <a:t>码点值范围十六进制为</a:t>
            </a:r>
            <a:r>
              <a:rPr lang="en-US" altLang="zh-CN" dirty="0">
                <a:solidFill>
                  <a:schemeClr val="tx1">
                    <a:lumMod val="50000"/>
                  </a:schemeClr>
                </a:solidFill>
              </a:rPr>
              <a:t>0</a:t>
            </a:r>
            <a:r>
              <a:rPr lang="en" altLang="zh-CN" dirty="0">
                <a:solidFill>
                  <a:schemeClr val="tx1">
                    <a:lumMod val="50000"/>
                  </a:schemeClr>
                </a:solidFill>
              </a:rPr>
              <a:t>x0800 ~ 0xFFFF</a:t>
            </a:r>
            <a:r>
              <a:rPr lang="zh-CN" altLang="en" dirty="0">
                <a:solidFill>
                  <a:schemeClr val="tx1">
                    <a:lumMod val="50000"/>
                  </a:schemeClr>
                </a:solidFill>
              </a:rPr>
              <a:t>，</a:t>
            </a:r>
            <a:r>
              <a:rPr lang="zh-CN" altLang="en-US" dirty="0">
                <a:solidFill>
                  <a:schemeClr val="tx1">
                    <a:lumMod val="50000"/>
                  </a:schemeClr>
                </a:solidFill>
              </a:rPr>
              <a:t>十进制为</a:t>
            </a:r>
            <a:r>
              <a:rPr lang="en-US" altLang="zh-CN" dirty="0">
                <a:solidFill>
                  <a:schemeClr val="tx1">
                    <a:lumMod val="50000"/>
                  </a:schemeClr>
                </a:solidFill>
              </a:rPr>
              <a:t>2048 ~ 65535</a:t>
            </a:r>
            <a:r>
              <a:rPr lang="zh-CN" altLang="en-US" dirty="0">
                <a:solidFill>
                  <a:schemeClr val="tx1">
                    <a:lumMod val="50000"/>
                  </a:schemeClr>
                </a:solidFill>
              </a:rPr>
              <a:t>； </a:t>
            </a:r>
          </a:p>
          <a:p>
            <a:pPr algn="l">
              <a:lnSpc>
                <a:spcPct val="150000"/>
              </a:lnSpc>
            </a:pPr>
            <a:r>
              <a:rPr lang="zh-CN" altLang="en-US" dirty="0">
                <a:solidFill>
                  <a:schemeClr val="tx1">
                    <a:lumMod val="50000"/>
                  </a:schemeClr>
                </a:solidFill>
                <a:latin typeface="-apple-system"/>
              </a:rPr>
              <a:t>四字节可编码的 </a:t>
            </a:r>
            <a:r>
              <a:rPr lang="en" altLang="zh-CN" dirty="0">
                <a:solidFill>
                  <a:schemeClr val="tx1">
                    <a:lumMod val="50000"/>
                  </a:schemeClr>
                </a:solidFill>
                <a:latin typeface="-apple-system"/>
              </a:rPr>
              <a:t>Unicode </a:t>
            </a:r>
            <a:r>
              <a:rPr lang="zh-CN" altLang="en-US" dirty="0">
                <a:solidFill>
                  <a:schemeClr val="tx1">
                    <a:lumMod val="50000"/>
                  </a:schemeClr>
                </a:solidFill>
                <a:latin typeface="-apple-system"/>
              </a:rPr>
              <a:t>码点值范围十六进制为</a:t>
            </a:r>
            <a:r>
              <a:rPr lang="en-US" altLang="zh-CN" dirty="0">
                <a:solidFill>
                  <a:schemeClr val="tx1">
                    <a:lumMod val="50000"/>
                  </a:schemeClr>
                </a:solidFill>
                <a:latin typeface="-apple-system"/>
              </a:rPr>
              <a:t>0</a:t>
            </a:r>
            <a:r>
              <a:rPr lang="en" altLang="zh-CN" dirty="0">
                <a:solidFill>
                  <a:schemeClr val="tx1">
                    <a:lumMod val="50000"/>
                  </a:schemeClr>
                </a:solidFill>
                <a:latin typeface="-apple-system"/>
              </a:rPr>
              <a:t>x10000 ~ 0x1FFFFF</a:t>
            </a:r>
            <a:r>
              <a:rPr lang="zh-CN" altLang="en" dirty="0">
                <a:solidFill>
                  <a:schemeClr val="tx1">
                    <a:lumMod val="50000"/>
                  </a:schemeClr>
                </a:solidFill>
                <a:latin typeface="-apple-system"/>
              </a:rPr>
              <a:t>，</a:t>
            </a:r>
            <a:r>
              <a:rPr lang="zh-CN" altLang="en-US" dirty="0">
                <a:solidFill>
                  <a:schemeClr val="tx1">
                    <a:lumMod val="50000"/>
                  </a:schemeClr>
                </a:solidFill>
                <a:latin typeface="-apple-system"/>
              </a:rPr>
              <a:t>十进制为</a:t>
            </a:r>
            <a:r>
              <a:rPr lang="en-US" altLang="zh-CN" dirty="0">
                <a:solidFill>
                  <a:schemeClr val="tx1">
                    <a:lumMod val="50000"/>
                  </a:schemeClr>
                </a:solidFill>
                <a:latin typeface="-apple-system"/>
              </a:rPr>
              <a:t>65536 ~ 2097151</a:t>
            </a:r>
            <a:r>
              <a:rPr lang="zh-CN" altLang="en-US" dirty="0">
                <a:solidFill>
                  <a:schemeClr val="tx1">
                    <a:lumMod val="50000"/>
                  </a:schemeClr>
                </a:solidFill>
                <a:latin typeface="-apple-system"/>
              </a:rPr>
              <a:t>；</a:t>
            </a:r>
            <a:endParaRPr lang="zh-CN" altLang="en-US" dirty="0">
              <a:solidFill>
                <a:schemeClr val="tx1">
                  <a:lumMod val="50000"/>
                </a:schemeClr>
              </a:solidFill>
            </a:endParaRPr>
          </a:p>
          <a:p>
            <a:pPr algn="l">
              <a:lnSpc>
                <a:spcPct val="150000"/>
              </a:lnSpc>
            </a:pPr>
            <a:r>
              <a:rPr lang="zh-CN" altLang="en-US" dirty="0">
                <a:solidFill>
                  <a:schemeClr val="tx1">
                    <a:lumMod val="50000"/>
                  </a:schemeClr>
                </a:solidFill>
                <a:latin typeface="-apple-system"/>
              </a:rPr>
              <a:t>如果需要扩展，如 </a:t>
            </a:r>
            <a:r>
              <a:rPr lang="en" altLang="zh-CN" dirty="0">
                <a:solidFill>
                  <a:schemeClr val="tx1">
                    <a:lumMod val="50000"/>
                  </a:schemeClr>
                </a:solidFill>
                <a:latin typeface="-apple-system"/>
              </a:rPr>
              <a:t>U+1FFFFF </a:t>
            </a:r>
            <a:r>
              <a:rPr lang="zh-CN" altLang="en-US" dirty="0">
                <a:solidFill>
                  <a:schemeClr val="tx1">
                    <a:lumMod val="50000"/>
                  </a:schemeClr>
                </a:solidFill>
                <a:latin typeface="-apple-system"/>
              </a:rPr>
              <a:t>之后字符，则按照上面规则，继续添加 </a:t>
            </a:r>
            <a:r>
              <a:rPr lang="en-US" altLang="zh-CN" dirty="0">
                <a:solidFill>
                  <a:schemeClr val="tx1">
                    <a:lumMod val="50000"/>
                  </a:schemeClr>
                </a:solidFill>
                <a:latin typeface="-apple-system"/>
              </a:rPr>
              <a:t>111110 </a:t>
            </a:r>
            <a:r>
              <a:rPr lang="zh-CN" altLang="en-US" dirty="0">
                <a:solidFill>
                  <a:schemeClr val="tx1">
                    <a:lumMod val="50000"/>
                  </a:schemeClr>
                </a:solidFill>
                <a:latin typeface="-apple-system"/>
              </a:rPr>
              <a:t>开头即可。</a:t>
            </a:r>
            <a:endParaRPr lang="zh-CN" altLang="en-US" dirty="0">
              <a:solidFill>
                <a:schemeClr val="tx1">
                  <a:lumMod val="50000"/>
                </a:schemeClr>
              </a:solidFill>
            </a:endParaRPr>
          </a:p>
        </p:txBody>
      </p:sp>
    </p:spTree>
    <p:extLst>
      <p:ext uri="{BB962C8B-B14F-4D97-AF65-F5344CB8AC3E}">
        <p14:creationId xmlns:p14="http://schemas.microsoft.com/office/powerpoint/2010/main" val="1312501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3" name="矩形 2">
            <a:extLst>
              <a:ext uri="{FF2B5EF4-FFF2-40B4-BE49-F238E27FC236}">
                <a16:creationId xmlns:a16="http://schemas.microsoft.com/office/drawing/2014/main" id="{B5C4AA9D-92AA-434C-895F-B4F1E0F1804E}"/>
              </a:ext>
            </a:extLst>
          </p:cNvPr>
          <p:cNvSpPr/>
          <p:nvPr/>
        </p:nvSpPr>
        <p:spPr>
          <a:xfrm>
            <a:off x="765382" y="2120491"/>
            <a:ext cx="15898770" cy="3416320"/>
          </a:xfrm>
          <a:prstGeom prst="rect">
            <a:avLst/>
          </a:prstGeom>
        </p:spPr>
        <p:txBody>
          <a:bodyPr wrap="square">
            <a:spAutoFit/>
          </a:bodyPr>
          <a:lstStyle/>
          <a:p>
            <a:pPr algn="l"/>
            <a:r>
              <a:rPr lang="en" altLang="zh-CN" dirty="0">
                <a:latin typeface="SimHei" panose="02010609060101010101" pitchFamily="49" charset="-122"/>
                <a:ea typeface="SimHei" panose="02010609060101010101" pitchFamily="49" charset="-122"/>
              </a:rPr>
              <a:t>UTF</a:t>
            </a:r>
            <a:r>
              <a:rPr lang="en-US" altLang="zh-CN" dirty="0">
                <a:latin typeface="SimHei" panose="02010609060101010101" pitchFamily="49" charset="-122"/>
                <a:ea typeface="SimHei" panose="02010609060101010101" pitchFamily="49" charset="-122"/>
              </a:rPr>
              <a:t>-8</a:t>
            </a:r>
            <a:r>
              <a:rPr lang="zh-CN" altLang="en-US" dirty="0">
                <a:latin typeface="SimHei" panose="02010609060101010101" pitchFamily="49" charset="-122"/>
                <a:ea typeface="SimHei" panose="02010609060101010101" pitchFamily="49" charset="-122"/>
              </a:rPr>
              <a:t> </a:t>
            </a:r>
            <a:r>
              <a:rPr lang="zh-CN" altLang="en" dirty="0">
                <a:latin typeface="SimHei" panose="02010609060101010101" pitchFamily="49" charset="-122"/>
                <a:ea typeface="SimHei" panose="02010609060101010101" pitchFamily="49" charset="-122"/>
              </a:rPr>
              <a:t>和</a:t>
            </a:r>
            <a:r>
              <a:rPr lang="zh-CN" altLang="en-US" dirty="0">
                <a:latin typeface="SimHei" panose="02010609060101010101" pitchFamily="49" charset="-122"/>
                <a:ea typeface="SimHei" panose="02010609060101010101" pitchFamily="49" charset="-122"/>
              </a:rPr>
              <a:t> </a:t>
            </a:r>
            <a:r>
              <a:rPr lang="en" altLang="zh-CN" dirty="0" err="1">
                <a:latin typeface="SimHei" panose="02010609060101010101" pitchFamily="49" charset="-122"/>
                <a:ea typeface="SimHei" panose="02010609060101010101" pitchFamily="49" charset="-122"/>
              </a:rPr>
              <a:t>encodeURI</a:t>
            </a:r>
            <a:r>
              <a:rPr lang="en" altLang="zh-CN" dirty="0">
                <a:latin typeface="SimHei" panose="02010609060101010101" pitchFamily="49" charset="-122"/>
                <a:ea typeface="SimHei" panose="02010609060101010101" pitchFamily="49" charset="-122"/>
              </a:rPr>
              <a:t> / </a:t>
            </a:r>
            <a:r>
              <a:rPr lang="en" altLang="zh-CN" dirty="0" err="1">
                <a:latin typeface="SimHei" panose="02010609060101010101" pitchFamily="49" charset="-122"/>
                <a:ea typeface="SimHei" panose="02010609060101010101" pitchFamily="49" charset="-122"/>
              </a:rPr>
              <a:t>encodeComponentURI</a:t>
            </a:r>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a:p>
            <a:pPr algn="l"/>
            <a:r>
              <a:rPr lang="zh-CN" altLang="en-US" dirty="0"/>
              <a:t>在前端开发中，我们经常遇到需要使用 </a:t>
            </a:r>
            <a:r>
              <a:rPr lang="en" altLang="zh-CN" dirty="0" err="1"/>
              <a:t>encodeURI</a:t>
            </a:r>
            <a:r>
              <a:rPr lang="en" altLang="zh-CN" dirty="0"/>
              <a:t> / </a:t>
            </a:r>
            <a:r>
              <a:rPr lang="en" altLang="zh-CN" dirty="0" err="1"/>
              <a:t>encodeComponentURI</a:t>
            </a:r>
            <a:r>
              <a:rPr lang="en" altLang="zh-CN" dirty="0"/>
              <a:t> </a:t>
            </a:r>
            <a:r>
              <a:rPr lang="zh-CN" altLang="en-US" dirty="0"/>
              <a:t>的情况，这两个函数会把除了 </a:t>
            </a:r>
            <a:r>
              <a:rPr lang="en-US" altLang="zh-CN" dirty="0"/>
              <a:t>0-9</a:t>
            </a:r>
            <a:r>
              <a:rPr lang="en" altLang="zh-CN" dirty="0"/>
              <a:t>a-</a:t>
            </a:r>
            <a:r>
              <a:rPr lang="en" altLang="zh-CN" dirty="0" err="1"/>
              <a:t>zA</a:t>
            </a:r>
            <a:r>
              <a:rPr lang="en" altLang="zh-CN" dirty="0"/>
              <a:t>-Z </a:t>
            </a:r>
            <a:r>
              <a:rPr lang="zh-CN" altLang="en-US" dirty="0"/>
              <a:t>以及一些特定字符之外，其他字符全部变成 </a:t>
            </a:r>
            <a:r>
              <a:rPr lang="en" altLang="zh-CN" dirty="0"/>
              <a:t>UTF-8 </a:t>
            </a:r>
            <a:r>
              <a:rPr lang="zh-CN" altLang="en-US" dirty="0"/>
              <a:t>的十六进制表示，并在每个字节前面加上一个 </a:t>
            </a:r>
            <a:r>
              <a:rPr lang="en-US" altLang="zh-CN" dirty="0"/>
              <a:t>%</a:t>
            </a:r>
            <a:r>
              <a:rPr lang="zh-CN" altLang="en-US" dirty="0"/>
              <a:t>，比如：</a:t>
            </a:r>
            <a:endParaRPr lang="en" altLang="zh-CN" dirty="0">
              <a:latin typeface="SimHei" panose="02010609060101010101" pitchFamily="49" charset="-122"/>
              <a:ea typeface="SimHei" panose="02010609060101010101" pitchFamily="49" charset="-122"/>
            </a:endParaRPr>
          </a:p>
        </p:txBody>
      </p:sp>
      <p:pic>
        <p:nvPicPr>
          <p:cNvPr id="1026" name="Picture 2">
            <a:extLst>
              <a:ext uri="{FF2B5EF4-FFF2-40B4-BE49-F238E27FC236}">
                <a16:creationId xmlns:a16="http://schemas.microsoft.com/office/drawing/2014/main" id="{BB650C6D-D7F3-5049-A6CB-5E2DE8B11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291" y="6538437"/>
            <a:ext cx="6084951" cy="203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377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3" name="矩形 2">
            <a:extLst>
              <a:ext uri="{FF2B5EF4-FFF2-40B4-BE49-F238E27FC236}">
                <a16:creationId xmlns:a16="http://schemas.microsoft.com/office/drawing/2014/main" id="{B5C4AA9D-92AA-434C-895F-B4F1E0F1804E}"/>
              </a:ext>
            </a:extLst>
          </p:cNvPr>
          <p:cNvSpPr/>
          <p:nvPr/>
        </p:nvSpPr>
        <p:spPr>
          <a:xfrm>
            <a:off x="765382" y="2120491"/>
            <a:ext cx="15898770" cy="3970318"/>
          </a:xfrm>
          <a:prstGeom prst="rect">
            <a:avLst/>
          </a:prstGeom>
        </p:spPr>
        <p:txBody>
          <a:bodyPr wrap="square">
            <a:spAutoFit/>
          </a:bodyPr>
          <a:lstStyle/>
          <a:p>
            <a:pPr algn="l"/>
            <a:r>
              <a:rPr lang="en" altLang="zh-CN" dirty="0">
                <a:latin typeface="SimHei" panose="02010609060101010101" pitchFamily="49" charset="-122"/>
                <a:ea typeface="SimHei" panose="02010609060101010101" pitchFamily="49" charset="-122"/>
              </a:rPr>
              <a:t>UTF</a:t>
            </a:r>
            <a:r>
              <a:rPr lang="en-US" altLang="zh-CN" dirty="0">
                <a:latin typeface="SimHei" panose="02010609060101010101" pitchFamily="49" charset="-122"/>
                <a:ea typeface="SimHei" panose="02010609060101010101" pitchFamily="49" charset="-122"/>
              </a:rPr>
              <a:t>-8</a:t>
            </a:r>
            <a:r>
              <a:rPr lang="zh-CN" altLang="en-US" dirty="0">
                <a:latin typeface="SimHei" panose="02010609060101010101" pitchFamily="49" charset="-122"/>
                <a:ea typeface="SimHei" panose="02010609060101010101" pitchFamily="49" charset="-122"/>
              </a:rPr>
              <a:t> </a:t>
            </a:r>
            <a:r>
              <a:rPr lang="zh-CN" altLang="en" dirty="0">
                <a:latin typeface="SimHei" panose="02010609060101010101" pitchFamily="49" charset="-122"/>
                <a:ea typeface="SimHei" panose="02010609060101010101" pitchFamily="49" charset="-122"/>
              </a:rPr>
              <a:t>和</a:t>
            </a:r>
            <a:r>
              <a:rPr lang="zh-CN" altLang="en-US" dirty="0">
                <a:latin typeface="SimHei" panose="02010609060101010101" pitchFamily="49" charset="-122"/>
                <a:ea typeface="SimHei" panose="02010609060101010101" pitchFamily="49" charset="-122"/>
              </a:rPr>
              <a:t> </a:t>
            </a:r>
            <a:r>
              <a:rPr lang="en" altLang="zh-CN" dirty="0" err="1">
                <a:latin typeface="SimHei" panose="02010609060101010101" pitchFamily="49" charset="-122"/>
                <a:ea typeface="SimHei" panose="02010609060101010101" pitchFamily="49" charset="-122"/>
              </a:rPr>
              <a:t>encodeURI</a:t>
            </a:r>
            <a:r>
              <a:rPr lang="en" altLang="zh-CN" dirty="0">
                <a:latin typeface="SimHei" panose="02010609060101010101" pitchFamily="49" charset="-122"/>
                <a:ea typeface="SimHei" panose="02010609060101010101" pitchFamily="49" charset="-122"/>
              </a:rPr>
              <a:t> / </a:t>
            </a:r>
            <a:r>
              <a:rPr lang="en" altLang="zh-CN" dirty="0" err="1">
                <a:latin typeface="SimHei" panose="02010609060101010101" pitchFamily="49" charset="-122"/>
                <a:ea typeface="SimHei" panose="02010609060101010101" pitchFamily="49" charset="-122"/>
              </a:rPr>
              <a:t>encodeComponentURI</a:t>
            </a:r>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a:p>
            <a:pPr algn="l"/>
            <a:r>
              <a:rPr lang="zh-CN" altLang="en-US" dirty="0"/>
              <a:t>为什么要这么做呢？因为 </a:t>
            </a:r>
            <a:r>
              <a:rPr lang="en" altLang="zh-CN" dirty="0"/>
              <a:t>URI </a:t>
            </a:r>
            <a:r>
              <a:rPr lang="zh-CN" altLang="en-US" dirty="0"/>
              <a:t>相关标准规定，</a:t>
            </a:r>
            <a:r>
              <a:rPr lang="en" altLang="zh-CN" dirty="0"/>
              <a:t>URI </a:t>
            </a:r>
            <a:r>
              <a:rPr lang="zh-CN" altLang="en-US" dirty="0"/>
              <a:t>中的字符集，必须在 </a:t>
            </a:r>
            <a:r>
              <a:rPr lang="en" altLang="zh-CN" dirty="0"/>
              <a:t>ASCII </a:t>
            </a:r>
            <a:r>
              <a:rPr lang="zh-CN" altLang="en-US" dirty="0"/>
              <a:t>字符集范围内，其他不支持。我们经常在浏览器中看到带汉字的 </a:t>
            </a:r>
            <a:r>
              <a:rPr lang="en" altLang="zh-CN" dirty="0"/>
              <a:t>URL</a:t>
            </a:r>
            <a:r>
              <a:rPr lang="zh-CN" altLang="en" dirty="0"/>
              <a:t>，</a:t>
            </a:r>
            <a:r>
              <a:rPr lang="zh-CN" altLang="en-US" dirty="0"/>
              <a:t>那是因为浏览器为了方便用户，在地址栏的显示中对 </a:t>
            </a:r>
            <a:r>
              <a:rPr lang="en" altLang="zh-CN" dirty="0"/>
              <a:t>URL </a:t>
            </a:r>
            <a:r>
              <a:rPr lang="zh-CN" altLang="en-US" dirty="0"/>
              <a:t>做了一定的解码处理。比如说：</a:t>
            </a:r>
            <a:endParaRPr lang="en" altLang="zh-CN" dirty="0">
              <a:latin typeface="SimHei" panose="02010609060101010101" pitchFamily="49" charset="-122"/>
              <a:ea typeface="SimHei" panose="02010609060101010101" pitchFamily="49" charset="-122"/>
            </a:endParaRPr>
          </a:p>
        </p:txBody>
      </p:sp>
      <p:pic>
        <p:nvPicPr>
          <p:cNvPr id="3073" name="Picture 1">
            <a:extLst>
              <a:ext uri="{FF2B5EF4-FFF2-40B4-BE49-F238E27FC236}">
                <a16:creationId xmlns:a16="http://schemas.microsoft.com/office/drawing/2014/main" id="{690CFE42-BCE4-024A-8A7B-923E31CD1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286" y="6547175"/>
            <a:ext cx="11901308" cy="107801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50B11D19-F4B6-AB45-B5F2-71FC0DD23358}"/>
              </a:ext>
            </a:extLst>
          </p:cNvPr>
          <p:cNvSpPr/>
          <p:nvPr/>
        </p:nvSpPr>
        <p:spPr>
          <a:xfrm>
            <a:off x="750351" y="8494618"/>
            <a:ext cx="8494633" cy="646331"/>
          </a:xfrm>
          <a:prstGeom prst="rect">
            <a:avLst/>
          </a:prstGeom>
        </p:spPr>
        <p:txBody>
          <a:bodyPr wrap="none">
            <a:spAutoFit/>
          </a:bodyPr>
          <a:lstStyle/>
          <a:p>
            <a:r>
              <a:rPr lang="zh-CN" altLang="en-US" dirty="0"/>
              <a:t>看一下网络请求的话，其实会变成这样：</a:t>
            </a:r>
          </a:p>
        </p:txBody>
      </p:sp>
      <p:pic>
        <p:nvPicPr>
          <p:cNvPr id="3074" name="Picture 2">
            <a:extLst>
              <a:ext uri="{FF2B5EF4-FFF2-40B4-BE49-F238E27FC236}">
                <a16:creationId xmlns:a16="http://schemas.microsoft.com/office/drawing/2014/main" id="{1287FCD5-66E2-4E48-BD3F-4A0345E94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285" y="9751754"/>
            <a:ext cx="15094633" cy="273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84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3" name="矩形 2">
            <a:extLst>
              <a:ext uri="{FF2B5EF4-FFF2-40B4-BE49-F238E27FC236}">
                <a16:creationId xmlns:a16="http://schemas.microsoft.com/office/drawing/2014/main" id="{B5C4AA9D-92AA-434C-895F-B4F1E0F1804E}"/>
              </a:ext>
            </a:extLst>
          </p:cNvPr>
          <p:cNvSpPr/>
          <p:nvPr/>
        </p:nvSpPr>
        <p:spPr>
          <a:xfrm>
            <a:off x="765382" y="2120491"/>
            <a:ext cx="18121708" cy="9510296"/>
          </a:xfrm>
          <a:prstGeom prst="rect">
            <a:avLst/>
          </a:prstGeom>
        </p:spPr>
        <p:txBody>
          <a:bodyPr wrap="square">
            <a:spAutoFit/>
          </a:bodyPr>
          <a:lstStyle/>
          <a:p>
            <a:pPr algn="l"/>
            <a:r>
              <a:rPr lang="en" altLang="zh-CN" dirty="0">
                <a:latin typeface="SimHei" panose="02010609060101010101" pitchFamily="49" charset="-122"/>
                <a:ea typeface="SimHei" panose="02010609060101010101" pitchFamily="49" charset="-122"/>
              </a:rPr>
              <a:t>UTF</a:t>
            </a:r>
            <a:r>
              <a:rPr lang="en-US" altLang="zh-CN" dirty="0">
                <a:latin typeface="SimHei" panose="02010609060101010101" pitchFamily="49" charset="-122"/>
                <a:ea typeface="SimHei" panose="02010609060101010101" pitchFamily="49" charset="-122"/>
              </a:rPr>
              <a:t>-8</a:t>
            </a:r>
            <a:r>
              <a:rPr lang="zh-CN" altLang="en-US" dirty="0">
                <a:latin typeface="SimHei" panose="02010609060101010101" pitchFamily="49" charset="-122"/>
                <a:ea typeface="SimHei" panose="02010609060101010101" pitchFamily="49" charset="-122"/>
              </a:rPr>
              <a:t> </a:t>
            </a:r>
            <a:r>
              <a:rPr lang="zh-CN" altLang="en" dirty="0">
                <a:latin typeface="SimHei" panose="02010609060101010101" pitchFamily="49" charset="-122"/>
                <a:ea typeface="SimHei" panose="02010609060101010101" pitchFamily="49" charset="-122"/>
              </a:rPr>
              <a:t>和</a:t>
            </a:r>
            <a:r>
              <a:rPr lang="zh-CN" altLang="en-US" dirty="0">
                <a:latin typeface="SimHei" panose="02010609060101010101" pitchFamily="49" charset="-122"/>
                <a:ea typeface="SimHei" panose="02010609060101010101" pitchFamily="49" charset="-122"/>
              </a:rPr>
              <a:t> </a:t>
            </a:r>
            <a:r>
              <a:rPr lang="en" altLang="zh-CN" dirty="0" err="1">
                <a:latin typeface="SimHei" panose="02010609060101010101" pitchFamily="49" charset="-122"/>
                <a:ea typeface="SimHei" panose="02010609060101010101" pitchFamily="49" charset="-122"/>
              </a:rPr>
              <a:t>encodeURI</a:t>
            </a:r>
            <a:r>
              <a:rPr lang="en" altLang="zh-CN" dirty="0">
                <a:latin typeface="SimHei" panose="02010609060101010101" pitchFamily="49" charset="-122"/>
                <a:ea typeface="SimHei" panose="02010609060101010101" pitchFamily="49" charset="-122"/>
              </a:rPr>
              <a:t> / </a:t>
            </a:r>
            <a:r>
              <a:rPr lang="en" altLang="zh-CN" dirty="0" err="1">
                <a:latin typeface="SimHei" panose="02010609060101010101" pitchFamily="49" charset="-122"/>
                <a:ea typeface="SimHei" panose="02010609060101010101" pitchFamily="49" charset="-122"/>
              </a:rPr>
              <a:t>encodeComponentURI</a:t>
            </a:r>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a:p>
            <a:pPr algn="l"/>
            <a:r>
              <a:rPr lang="zh-CN" altLang="en-US" dirty="0"/>
              <a:t>那既然浏览器会自己处理，为什么还需要手动调用 </a:t>
            </a:r>
            <a:r>
              <a:rPr lang="en" altLang="zh-CN" dirty="0" err="1"/>
              <a:t>encodeURI</a:t>
            </a:r>
            <a:r>
              <a:rPr lang="en" altLang="zh-CN" dirty="0"/>
              <a:t> </a:t>
            </a:r>
            <a:r>
              <a:rPr lang="zh-CN" altLang="en-US" dirty="0"/>
              <a:t>呢？</a:t>
            </a:r>
            <a:endParaRPr lang="en-US" altLang="zh-CN" dirty="0"/>
          </a:p>
          <a:p>
            <a:pPr algn="l"/>
            <a:endParaRPr lang="en-US" altLang="zh-CN" dirty="0"/>
          </a:p>
          <a:p>
            <a:pPr marL="571500" indent="-571500" algn="l">
              <a:buFont typeface="Arial" panose="020B0604020202020204" pitchFamily="34" charset="0"/>
              <a:buChar char="•"/>
            </a:pPr>
            <a:r>
              <a:rPr lang="en" altLang="zh-CN" dirty="0"/>
              <a:t>URI </a:t>
            </a:r>
            <a:r>
              <a:rPr lang="zh-CN" altLang="en-US" dirty="0"/>
              <a:t>的 </a:t>
            </a:r>
            <a:r>
              <a:rPr lang="en" altLang="zh-CN" dirty="0"/>
              <a:t>path </a:t>
            </a:r>
            <a:r>
              <a:rPr lang="zh-CN" altLang="en-US" dirty="0"/>
              <a:t>部分，默认使用 </a:t>
            </a:r>
            <a:r>
              <a:rPr lang="en" altLang="zh-CN" dirty="0"/>
              <a:t>UTF-8 </a:t>
            </a:r>
            <a:r>
              <a:rPr lang="zh-CN" altLang="en-US" dirty="0"/>
              <a:t>对非 </a:t>
            </a:r>
            <a:r>
              <a:rPr lang="en" altLang="zh-CN" dirty="0"/>
              <a:t>ASCII </a:t>
            </a:r>
            <a:r>
              <a:rPr lang="zh-CN" altLang="en-US" dirty="0"/>
              <a:t>的字符进行编码，</a:t>
            </a:r>
            <a:endParaRPr lang="en-US" altLang="zh-CN" dirty="0"/>
          </a:p>
          <a:p>
            <a:pPr marL="571500" indent="-571500" algn="l">
              <a:buFont typeface="Arial" panose="020B0604020202020204" pitchFamily="34" charset="0"/>
              <a:buChar char="•"/>
            </a:pPr>
            <a:r>
              <a:rPr lang="zh-CN" altLang="en-US" dirty="0"/>
              <a:t>对于查询字符串（也就是 </a:t>
            </a:r>
            <a:r>
              <a:rPr lang="en-US" altLang="zh-CN" dirty="0"/>
              <a:t>? </a:t>
            </a:r>
            <a:r>
              <a:rPr lang="zh-CN" altLang="en-US" dirty="0"/>
              <a:t>后面的字符）和 </a:t>
            </a:r>
            <a:r>
              <a:rPr lang="en" altLang="zh-CN" dirty="0"/>
              <a:t>Ajax </a:t>
            </a:r>
            <a:r>
              <a:rPr lang="zh-CN" altLang="en-US" dirty="0"/>
              <a:t>请求中的 </a:t>
            </a:r>
            <a:r>
              <a:rPr lang="en" altLang="zh-CN" dirty="0"/>
              <a:t>query </a:t>
            </a:r>
            <a:r>
              <a:rPr lang="zh-CN" altLang="en-US" dirty="0"/>
              <a:t>部分，则不一定。</a:t>
            </a:r>
          </a:p>
          <a:p>
            <a:pPr algn="l"/>
            <a:br>
              <a:rPr lang="zh-CN" altLang="en-US" dirty="0"/>
            </a:br>
            <a:endParaRPr lang="zh-CN" altLang="en-US" dirty="0"/>
          </a:p>
          <a:p>
            <a:pPr algn="l"/>
            <a:r>
              <a:rPr lang="zh-CN" altLang="en-US" dirty="0"/>
              <a:t>比如有些网站手动设置了 </a:t>
            </a:r>
            <a:r>
              <a:rPr lang="en" altLang="zh-CN" dirty="0"/>
              <a:t>charset=</a:t>
            </a:r>
            <a:r>
              <a:rPr lang="en" altLang="zh-CN" dirty="0" err="1"/>
              <a:t>gbk</a:t>
            </a:r>
            <a:r>
              <a:rPr lang="zh-CN" altLang="en" dirty="0"/>
              <a:t>，</a:t>
            </a:r>
            <a:r>
              <a:rPr lang="zh-CN" altLang="en-US" dirty="0"/>
              <a:t>此时查询字符串中就会使用 </a:t>
            </a:r>
            <a:r>
              <a:rPr lang="en" altLang="zh-CN" dirty="0"/>
              <a:t>GBK </a:t>
            </a:r>
            <a:r>
              <a:rPr lang="zh-CN" altLang="en-US" dirty="0"/>
              <a:t>进行编码。较早版本的百度网站正是这样</a:t>
            </a:r>
            <a:r>
              <a:rPr lang="en-US" altLang="zh-CN" dirty="0"/>
              <a:t>…</a:t>
            </a:r>
          </a:p>
          <a:p>
            <a:pPr algn="l"/>
            <a:r>
              <a:rPr lang="zh-CN" altLang="en-US" dirty="0"/>
              <a:t>还有一些没有设置 </a:t>
            </a:r>
            <a:r>
              <a:rPr lang="en" altLang="zh-CN" dirty="0"/>
              <a:t>charset </a:t>
            </a:r>
            <a:r>
              <a:rPr lang="zh-CN" altLang="en-US" dirty="0"/>
              <a:t>的网站，早期的浏览器会使用系统默认代码页进行编码。我们知道较早的 </a:t>
            </a:r>
            <a:r>
              <a:rPr lang="en" altLang="zh-CN" dirty="0"/>
              <a:t>windows </a:t>
            </a:r>
            <a:r>
              <a:rPr lang="zh-CN" altLang="en-US" dirty="0"/>
              <a:t>中文系统使用的代码页正是 </a:t>
            </a:r>
            <a:r>
              <a:rPr lang="en" altLang="zh-CN" dirty="0"/>
              <a:t>CP936</a:t>
            </a:r>
            <a:r>
              <a:rPr lang="zh-CN" altLang="en" dirty="0"/>
              <a:t>，</a:t>
            </a:r>
            <a:r>
              <a:rPr lang="zh-CN" altLang="en-US" dirty="0"/>
              <a:t>也就是使用 </a:t>
            </a:r>
            <a:r>
              <a:rPr lang="en" altLang="zh-CN" dirty="0"/>
              <a:t>GBK </a:t>
            </a:r>
            <a:r>
              <a:rPr lang="zh-CN" altLang="en-US" dirty="0"/>
              <a:t>编码。</a:t>
            </a:r>
          </a:p>
          <a:p>
            <a:pPr algn="l"/>
            <a:br>
              <a:rPr lang="zh-CN" altLang="en-US" dirty="0"/>
            </a:br>
            <a:endParaRPr lang="zh-CN" altLang="en-US" dirty="0"/>
          </a:p>
          <a:p>
            <a:pPr algn="l"/>
            <a:r>
              <a:rPr lang="zh-CN" altLang="en-US" dirty="0"/>
              <a:t>这就会造成一些麻烦，后端在解析链接、请求等等的时候，需要考虑很多种情况。但使用 </a:t>
            </a:r>
            <a:r>
              <a:rPr lang="en" altLang="zh-CN" dirty="0" err="1"/>
              <a:t>encodeURI</a:t>
            </a:r>
            <a:r>
              <a:rPr lang="en" altLang="zh-CN" dirty="0"/>
              <a:t> </a:t>
            </a:r>
            <a:r>
              <a:rPr lang="zh-CN" altLang="en-US" dirty="0"/>
              <a:t>就可以解决这个问题，因为它会统一使用 </a:t>
            </a:r>
            <a:r>
              <a:rPr lang="en" altLang="zh-CN" dirty="0"/>
              <a:t>UTF-8 </a:t>
            </a:r>
            <a:r>
              <a:rPr lang="zh-CN" altLang="en-US" dirty="0"/>
              <a:t>进行处理。</a:t>
            </a:r>
          </a:p>
          <a:p>
            <a:pPr algn="l"/>
            <a:endParaRPr lang="en"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169335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3" name="矩形 2">
            <a:extLst>
              <a:ext uri="{FF2B5EF4-FFF2-40B4-BE49-F238E27FC236}">
                <a16:creationId xmlns:a16="http://schemas.microsoft.com/office/drawing/2014/main" id="{B5C4AA9D-92AA-434C-895F-B4F1E0F1804E}"/>
              </a:ext>
            </a:extLst>
          </p:cNvPr>
          <p:cNvSpPr/>
          <p:nvPr/>
        </p:nvSpPr>
        <p:spPr>
          <a:xfrm>
            <a:off x="765382" y="2120491"/>
            <a:ext cx="18121708" cy="7848302"/>
          </a:xfrm>
          <a:prstGeom prst="rect">
            <a:avLst/>
          </a:prstGeom>
        </p:spPr>
        <p:txBody>
          <a:bodyPr wrap="square">
            <a:spAutoFit/>
          </a:bodyPr>
          <a:lstStyle/>
          <a:p>
            <a:pPr algn="l"/>
            <a:r>
              <a:rPr lang="en" altLang="zh-CN" dirty="0">
                <a:latin typeface="SimHei" panose="02010609060101010101" pitchFamily="49" charset="-122"/>
                <a:ea typeface="SimHei" panose="02010609060101010101" pitchFamily="49" charset="-122"/>
              </a:rPr>
              <a:t>UTF</a:t>
            </a:r>
            <a:r>
              <a:rPr lang="en-US" altLang="zh-CN" dirty="0">
                <a:latin typeface="SimHei" panose="02010609060101010101" pitchFamily="49" charset="-122"/>
                <a:ea typeface="SimHei" panose="02010609060101010101" pitchFamily="49" charset="-122"/>
              </a:rPr>
              <a:t>-8</a:t>
            </a:r>
            <a:r>
              <a:rPr lang="zh-CN" altLang="en-US" dirty="0">
                <a:latin typeface="SimHei" panose="02010609060101010101" pitchFamily="49" charset="-122"/>
                <a:ea typeface="SimHei" panose="02010609060101010101" pitchFamily="49" charset="-122"/>
              </a:rPr>
              <a:t> </a:t>
            </a:r>
            <a:r>
              <a:rPr lang="zh-CN" altLang="en" dirty="0">
                <a:latin typeface="SimHei" panose="02010609060101010101" pitchFamily="49" charset="-122"/>
                <a:ea typeface="SimHei" panose="02010609060101010101" pitchFamily="49" charset="-122"/>
              </a:rPr>
              <a:t>和</a:t>
            </a:r>
            <a:r>
              <a:rPr lang="zh-CN" altLang="en-US" dirty="0">
                <a:latin typeface="SimHei" panose="02010609060101010101" pitchFamily="49" charset="-122"/>
                <a:ea typeface="SimHei" panose="02010609060101010101" pitchFamily="49" charset="-122"/>
              </a:rPr>
              <a:t> </a:t>
            </a:r>
            <a:r>
              <a:rPr lang="en-US" altLang="zh-CN" dirty="0">
                <a:latin typeface="SimHei" panose="02010609060101010101" pitchFamily="49" charset="-122"/>
                <a:ea typeface="SimHei" panose="02010609060101010101" pitchFamily="49" charset="-122"/>
              </a:rPr>
              <a:t>UTF-16</a:t>
            </a:r>
            <a:r>
              <a:rPr lang="zh-CN" altLang="en-US" dirty="0">
                <a:latin typeface="SimHei" panose="02010609060101010101" pitchFamily="49" charset="-122"/>
                <a:ea typeface="SimHei" panose="02010609060101010101" pitchFamily="49" charset="-122"/>
              </a:rPr>
              <a:t> 比较</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endParaRPr lang="en" altLang="zh-CN" dirty="0"/>
          </a:p>
          <a:p>
            <a:pPr algn="l"/>
            <a:endParaRPr lang="en" altLang="zh-CN" dirty="0"/>
          </a:p>
          <a:p>
            <a:pPr algn="l"/>
            <a:r>
              <a:rPr lang="en" altLang="zh-CN" dirty="0"/>
              <a:t>UTF-16 </a:t>
            </a:r>
            <a:r>
              <a:rPr lang="zh-CN" altLang="en-US" dirty="0"/>
              <a:t>至少使用两个字节表示一个字符，这对东方文字来说没问题。但是对西方世界的语言文字就不太友好了。使用 </a:t>
            </a:r>
            <a:r>
              <a:rPr lang="en" altLang="zh-CN" dirty="0"/>
              <a:t>UTF-16 </a:t>
            </a:r>
            <a:r>
              <a:rPr lang="zh-CN" altLang="en-US" dirty="0"/>
              <a:t>编码方式存储的英文字符，所占的空间要比 </a:t>
            </a:r>
            <a:r>
              <a:rPr lang="en" altLang="zh-CN" dirty="0"/>
              <a:t>ASCII </a:t>
            </a:r>
            <a:r>
              <a:rPr lang="zh-CN" altLang="en-US" dirty="0"/>
              <a:t>编码大一倍，所以它推广起来也受到了一定的阻力。</a:t>
            </a:r>
          </a:p>
          <a:p>
            <a:pPr algn="l"/>
            <a:endParaRPr lang="zh-CN" altLang="en-US" dirty="0"/>
          </a:p>
          <a:p>
            <a:pPr algn="l"/>
            <a:r>
              <a:rPr lang="zh-CN" altLang="en-US" dirty="0"/>
              <a:t>另外，上面也分析了，</a:t>
            </a:r>
            <a:r>
              <a:rPr lang="en" altLang="zh-CN" dirty="0"/>
              <a:t>U+FFFFF </a:t>
            </a:r>
            <a:r>
              <a:rPr lang="zh-CN" altLang="en-US" dirty="0"/>
              <a:t>之后的字符无法使用 </a:t>
            </a:r>
            <a:r>
              <a:rPr lang="en" altLang="zh-CN" dirty="0"/>
              <a:t>UTF-16 </a:t>
            </a:r>
            <a:r>
              <a:rPr lang="zh-CN" altLang="en-US" dirty="0"/>
              <a:t>表示。</a:t>
            </a:r>
          </a:p>
          <a:p>
            <a:pPr algn="l"/>
            <a:endParaRPr lang="zh-CN" altLang="en-US" dirty="0"/>
          </a:p>
          <a:p>
            <a:pPr algn="l"/>
            <a:r>
              <a:rPr lang="zh-CN" altLang="en-US" dirty="0"/>
              <a:t>但由于 </a:t>
            </a:r>
            <a:r>
              <a:rPr lang="en" altLang="zh-CN" dirty="0"/>
              <a:t>UTF-16 </a:t>
            </a:r>
            <a:r>
              <a:rPr lang="zh-CN" altLang="en-US" dirty="0"/>
              <a:t>出现较早，</a:t>
            </a:r>
            <a:r>
              <a:rPr lang="en" altLang="zh-CN" dirty="0"/>
              <a:t>windows</a:t>
            </a:r>
            <a:r>
              <a:rPr lang="zh-CN" altLang="en" dirty="0"/>
              <a:t>、</a:t>
            </a:r>
            <a:r>
              <a:rPr lang="en" altLang="zh-CN" dirty="0"/>
              <a:t>Java</a:t>
            </a:r>
            <a:r>
              <a:rPr lang="zh-CN" altLang="en" dirty="0"/>
              <a:t>、</a:t>
            </a:r>
            <a:r>
              <a:rPr lang="en" altLang="zh-CN" dirty="0"/>
              <a:t>JavaScript </a:t>
            </a:r>
            <a:r>
              <a:rPr lang="zh-CN" altLang="en-US" dirty="0"/>
              <a:t>等平台和语言都一定程度上采用这种编码方式。</a:t>
            </a:r>
          </a:p>
          <a:p>
            <a:pPr algn="l"/>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688067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3" y="795807"/>
            <a:ext cx="532105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en-US" altLang="zh-CN" sz="3200" dirty="0">
                <a:solidFill>
                  <a:schemeClr val="accent1"/>
                </a:solidFill>
                <a:latin typeface="腾讯体 W7" panose="020C08030202040F0204" pitchFamily="34" charset="-122"/>
                <a:ea typeface="腾讯体 W7" panose="020C08030202040F0204" pitchFamily="34" charset="-122"/>
              </a:rPr>
              <a:t>Unicode</a:t>
            </a:r>
            <a:r>
              <a:rPr lang="zh-CN" altLang="en-US" sz="3200" dirty="0">
                <a:solidFill>
                  <a:schemeClr val="accent1"/>
                </a:solidFill>
                <a:latin typeface="腾讯体 W7" panose="020C08030202040F0204" pitchFamily="34" charset="-122"/>
                <a:ea typeface="腾讯体 W7" panose="020C08030202040F0204" pitchFamily="34" charset="-122"/>
              </a:rPr>
              <a:t> 编码方式</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3" name="矩形 2">
            <a:extLst>
              <a:ext uri="{FF2B5EF4-FFF2-40B4-BE49-F238E27FC236}">
                <a16:creationId xmlns:a16="http://schemas.microsoft.com/office/drawing/2014/main" id="{B5C4AA9D-92AA-434C-895F-B4F1E0F1804E}"/>
              </a:ext>
            </a:extLst>
          </p:cNvPr>
          <p:cNvSpPr/>
          <p:nvPr/>
        </p:nvSpPr>
        <p:spPr>
          <a:xfrm>
            <a:off x="765382" y="2120491"/>
            <a:ext cx="18121708" cy="4524315"/>
          </a:xfrm>
          <a:prstGeom prst="rect">
            <a:avLst/>
          </a:prstGeom>
        </p:spPr>
        <p:txBody>
          <a:bodyPr wrap="square">
            <a:spAutoFit/>
          </a:bodyPr>
          <a:lstStyle/>
          <a:p>
            <a:pPr algn="l"/>
            <a:r>
              <a:rPr lang="en" altLang="zh-CN" dirty="0">
                <a:latin typeface="SimHei" panose="02010609060101010101" pitchFamily="49" charset="-122"/>
                <a:ea typeface="SimHei" panose="02010609060101010101" pitchFamily="49" charset="-122"/>
              </a:rPr>
              <a:t>UTF</a:t>
            </a:r>
            <a:r>
              <a:rPr lang="en-US" altLang="zh-CN" dirty="0">
                <a:latin typeface="SimHei" panose="02010609060101010101" pitchFamily="49" charset="-122"/>
                <a:ea typeface="SimHei" panose="02010609060101010101" pitchFamily="49" charset="-122"/>
              </a:rPr>
              <a:t>-8</a:t>
            </a:r>
            <a:r>
              <a:rPr lang="zh-CN" altLang="en-US" dirty="0">
                <a:latin typeface="SimHei" panose="02010609060101010101" pitchFamily="49" charset="-122"/>
                <a:ea typeface="SimHei" panose="02010609060101010101" pitchFamily="49" charset="-122"/>
              </a:rPr>
              <a:t> </a:t>
            </a:r>
            <a:r>
              <a:rPr lang="zh-CN" altLang="en" dirty="0">
                <a:latin typeface="SimHei" panose="02010609060101010101" pitchFamily="49" charset="-122"/>
                <a:ea typeface="SimHei" panose="02010609060101010101" pitchFamily="49" charset="-122"/>
              </a:rPr>
              <a:t>和</a:t>
            </a:r>
            <a:r>
              <a:rPr lang="zh-CN" altLang="en-US" dirty="0">
                <a:latin typeface="SimHei" panose="02010609060101010101" pitchFamily="49" charset="-122"/>
                <a:ea typeface="SimHei" panose="02010609060101010101" pitchFamily="49" charset="-122"/>
              </a:rPr>
              <a:t> </a:t>
            </a:r>
            <a:r>
              <a:rPr lang="en-US" altLang="zh-CN" dirty="0">
                <a:latin typeface="SimHei" panose="02010609060101010101" pitchFamily="49" charset="-122"/>
                <a:ea typeface="SimHei" panose="02010609060101010101" pitchFamily="49" charset="-122"/>
              </a:rPr>
              <a:t>UTF-16</a:t>
            </a:r>
            <a:r>
              <a:rPr lang="zh-CN" altLang="en-US" dirty="0">
                <a:latin typeface="SimHei" panose="02010609060101010101" pitchFamily="49" charset="-122"/>
                <a:ea typeface="SimHei" panose="02010609060101010101" pitchFamily="49" charset="-122"/>
              </a:rPr>
              <a:t> 比较</a:t>
            </a:r>
            <a:endParaRPr lang="en-US" altLang="zh-CN" dirty="0">
              <a:latin typeface="SimHei" panose="02010609060101010101" pitchFamily="49" charset="-122"/>
              <a:ea typeface="SimHei" panose="02010609060101010101" pitchFamily="49" charset="-122"/>
            </a:endParaRPr>
          </a:p>
          <a:p>
            <a:pPr algn="l"/>
            <a:endParaRPr lang="en-US" altLang="zh-CN" dirty="0">
              <a:latin typeface="SimHei" panose="02010609060101010101" pitchFamily="49" charset="-122"/>
              <a:ea typeface="SimHei" panose="02010609060101010101" pitchFamily="49" charset="-122"/>
            </a:endParaRPr>
          </a:p>
          <a:p>
            <a:pPr algn="l"/>
            <a:endParaRPr lang="en" altLang="zh-CN" dirty="0"/>
          </a:p>
          <a:p>
            <a:pPr algn="l"/>
            <a:endParaRPr lang="en-US" altLang="zh-CN" dirty="0"/>
          </a:p>
          <a:p>
            <a:pPr algn="l"/>
            <a:r>
              <a:rPr lang="zh-CN" altLang="en-US" dirty="0"/>
              <a:t>由于 </a:t>
            </a:r>
            <a:r>
              <a:rPr lang="en" altLang="zh-CN" dirty="0"/>
              <a:t>UTF-8 </a:t>
            </a:r>
            <a:r>
              <a:rPr lang="zh-CN" altLang="en-US" dirty="0"/>
              <a:t>和 </a:t>
            </a:r>
            <a:r>
              <a:rPr lang="en" altLang="zh-CN" dirty="0"/>
              <a:t>ASCII </a:t>
            </a:r>
            <a:r>
              <a:rPr lang="zh-CN" altLang="en-US" dirty="0"/>
              <a:t>对英文的编码是一模一样的，所以得到了英文世界的广泛使用。但是汉字的码点范围已经大于 </a:t>
            </a:r>
            <a:r>
              <a:rPr lang="en" altLang="zh-CN" dirty="0"/>
              <a:t>U+07FF</a:t>
            </a:r>
            <a:r>
              <a:rPr lang="zh-CN" altLang="en" dirty="0"/>
              <a:t>，</a:t>
            </a:r>
            <a:r>
              <a:rPr lang="zh-CN" altLang="en-US" dirty="0"/>
              <a:t>在 </a:t>
            </a:r>
            <a:r>
              <a:rPr lang="en" altLang="zh-CN" dirty="0"/>
              <a:t>UTF-8 </a:t>
            </a:r>
            <a:r>
              <a:rPr lang="zh-CN" altLang="en-US" dirty="0"/>
              <a:t>中，一个汉字编码要占三个字节，反而要比 </a:t>
            </a:r>
            <a:r>
              <a:rPr lang="en" altLang="zh-CN" dirty="0"/>
              <a:t>UTF-16 </a:t>
            </a:r>
            <a:r>
              <a:rPr lang="zh-CN" altLang="en-US" dirty="0"/>
              <a:t>要大。</a:t>
            </a:r>
            <a:endParaRPr lang="en" altLang="zh-CN" dirty="0">
              <a:latin typeface="SimHei" panose="02010609060101010101" pitchFamily="49" charset="-122"/>
              <a:ea typeface="SimHei" panose="02010609060101010101" pitchFamily="49" charset="-122"/>
            </a:endParaRPr>
          </a:p>
          <a:p>
            <a:pPr algn="l"/>
            <a:endParaRPr lang="en" altLang="zh-CN"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87179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5" y="795807"/>
            <a:ext cx="5350933"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hangingPunct="1"/>
            <a:r>
              <a:rPr lang="zh-CN" altLang="en-US" sz="3200" dirty="0">
                <a:solidFill>
                  <a:schemeClr val="accent1"/>
                </a:solidFill>
                <a:latin typeface="腾讯体 W7" panose="020C08030202040F0204" pitchFamily="34" charset="-122"/>
                <a:ea typeface="腾讯体 W7" panose="020C08030202040F0204" pitchFamily="34" charset="-122"/>
              </a:rPr>
              <a:t>什么是字符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099297"/>
            <a:ext cx="2111715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dirty="0"/>
              <a:t>字符与具体字体无关。不管是楷书还是宋体，「汉」都是同一个字符。</a:t>
            </a:r>
            <a:endParaRPr lang="en-US" altLang="zh-CN" dirty="0"/>
          </a:p>
          <a:p>
            <a:pPr algn="l"/>
            <a:endParaRPr lang="en-US" altLang="zh-CN" dirty="0"/>
          </a:p>
          <a:p>
            <a:pPr algn="l"/>
            <a:r>
              <a:rPr lang="zh-CN" altLang="en-US" dirty="0"/>
              <a:t>与旋律和音色的关系有点相似。</a:t>
            </a:r>
            <a:endParaRPr lang="en-US" altLang="zh-CN" dirty="0"/>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4" name="图片 3">
            <a:extLst>
              <a:ext uri="{FF2B5EF4-FFF2-40B4-BE49-F238E27FC236}">
                <a16:creationId xmlns:a16="http://schemas.microsoft.com/office/drawing/2014/main" id="{FF52627C-CE18-B143-89B5-D32CA23793C8}"/>
              </a:ext>
            </a:extLst>
          </p:cNvPr>
          <p:cNvPicPr>
            <a:picLocks noChangeAspect="1"/>
          </p:cNvPicPr>
          <p:nvPr/>
        </p:nvPicPr>
        <p:blipFill>
          <a:blip r:embed="rId4"/>
          <a:stretch>
            <a:fillRect/>
          </a:stretch>
        </p:blipFill>
        <p:spPr>
          <a:xfrm>
            <a:off x="6034251" y="5609202"/>
            <a:ext cx="10048049" cy="3384606"/>
          </a:xfrm>
          <a:prstGeom prst="rect">
            <a:avLst/>
          </a:prstGeom>
        </p:spPr>
      </p:pic>
    </p:spTree>
    <p:extLst>
      <p:ext uri="{BB962C8B-B14F-4D97-AF65-F5344CB8AC3E}">
        <p14:creationId xmlns:p14="http://schemas.microsoft.com/office/powerpoint/2010/main" val="1454838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5" y="795807"/>
            <a:ext cx="5350933"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hangingPunct="1"/>
            <a:r>
              <a:rPr lang="zh-CN" altLang="en-US" sz="3200" dirty="0">
                <a:solidFill>
                  <a:schemeClr val="accent1"/>
                </a:solidFill>
                <a:latin typeface="腾讯体 W7" panose="020C08030202040F0204" pitchFamily="34" charset="-122"/>
                <a:ea typeface="腾讯体 W7" panose="020C08030202040F0204" pitchFamily="34" charset="-122"/>
              </a:rPr>
              <a:t>什么是字符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972523"/>
            <a:ext cx="15234224"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b="1" dirty="0">
                <a:latin typeface="SimHei" panose="02010609060101010101" pitchFamily="49" charset="-122"/>
                <a:ea typeface="SimHei" panose="02010609060101010101" pitchFamily="49" charset="-122"/>
              </a:rPr>
              <a:t>字符和字符集</a:t>
            </a:r>
            <a:endParaRPr lang="en" altLang="zh-CN" b="1" dirty="0">
              <a:latin typeface="SimHei" panose="02010609060101010101" pitchFamily="49" charset="-122"/>
              <a:ea typeface="SimHei" panose="02010609060101010101" pitchFamily="49" charset="-122"/>
            </a:endParaRPr>
          </a:p>
          <a:p>
            <a:pPr algn="l"/>
            <a:endParaRPr lang="en" altLang="zh-CN" dirty="0"/>
          </a:p>
          <a:p>
            <a:pPr algn="l"/>
            <a:endParaRPr lang="en" altLang="zh-CN" dirty="0"/>
          </a:p>
          <a:p>
            <a:pPr algn="l"/>
            <a:r>
              <a:rPr lang="en" altLang="zh-CN" dirty="0"/>
              <a:t>n </a:t>
            </a:r>
            <a:r>
              <a:rPr lang="zh-CN" altLang="en-US" dirty="0"/>
              <a:t>个字符组成的集合就是字符集。</a:t>
            </a:r>
            <a:endParaRPr lang="en-US" altLang="zh-CN" dirty="0"/>
          </a:p>
          <a:p>
            <a:pPr algn="l"/>
            <a:endParaRPr lang="en-US" altLang="zh-CN" dirty="0"/>
          </a:p>
          <a:p>
            <a:pPr algn="l"/>
            <a:r>
              <a:rPr lang="zh-CN" altLang="en-US" dirty="0"/>
              <a:t>字符集是无序的，</a:t>
            </a:r>
            <a:r>
              <a:rPr lang="en-US" altLang="zh-CN" dirty="0"/>
              <a:t>{</a:t>
            </a:r>
            <a:r>
              <a:rPr lang="zh-CN" altLang="en-US" dirty="0"/>
              <a:t>你，好</a:t>
            </a:r>
            <a:r>
              <a:rPr lang="en" altLang="zh-CN" dirty="0"/>
              <a:t>} </a:t>
            </a:r>
            <a:r>
              <a:rPr lang="zh-CN" altLang="en-US" dirty="0"/>
              <a:t>和 </a:t>
            </a:r>
            <a:r>
              <a:rPr lang="en-US" altLang="zh-CN" dirty="0"/>
              <a:t>{</a:t>
            </a:r>
            <a:r>
              <a:rPr lang="zh-CN" altLang="en" dirty="0"/>
              <a:t>好</a:t>
            </a:r>
            <a:r>
              <a:rPr lang="zh-CN" altLang="en-US" dirty="0"/>
              <a:t>，你</a:t>
            </a:r>
            <a:r>
              <a:rPr lang="en" altLang="zh-CN" dirty="0"/>
              <a:t>} </a:t>
            </a:r>
            <a:r>
              <a:rPr lang="zh-CN" altLang="en-US" dirty="0"/>
              <a:t>是同一个字符集。</a:t>
            </a:r>
          </a:p>
          <a:p>
            <a:pPr algn="l"/>
            <a:br>
              <a:rPr lang="zh-CN" altLang="en-US" dirty="0"/>
            </a:br>
            <a:endParaRPr lang="zh-CN" altLang="en-US" dirty="0"/>
          </a:p>
          <a:p>
            <a:pPr algn="l"/>
            <a:r>
              <a:rPr lang="zh-CN" altLang="en-US" dirty="0"/>
              <a:t>在自然语言中，</a:t>
            </a:r>
            <a:r>
              <a:rPr lang="zh-CN" altLang="en-US" b="1" dirty="0"/>
              <a:t>字符集</a:t>
            </a:r>
            <a:r>
              <a:rPr lang="zh-CN" altLang="en-US" dirty="0"/>
              <a:t>是组成语言</a:t>
            </a:r>
            <a:r>
              <a:rPr lang="zh-CN" altLang="en-US" b="1" dirty="0"/>
              <a:t>文字</a:t>
            </a:r>
            <a:r>
              <a:rPr lang="zh-CN" altLang="en-US" dirty="0"/>
              <a:t>的一个必备要素。</a:t>
            </a:r>
          </a:p>
        </p:txBody>
      </p:sp>
    </p:spTree>
    <p:extLst>
      <p:ext uri="{BB962C8B-B14F-4D97-AF65-F5344CB8AC3E}">
        <p14:creationId xmlns:p14="http://schemas.microsoft.com/office/powerpoint/2010/main" val="246340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5" y="795807"/>
            <a:ext cx="5350933"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hangingPunct="1"/>
            <a:r>
              <a:rPr lang="zh-CN" altLang="en-US" sz="3200" dirty="0">
                <a:solidFill>
                  <a:schemeClr val="accent1"/>
                </a:solidFill>
                <a:latin typeface="腾讯体 W7" panose="020C08030202040F0204" pitchFamily="34" charset="-122"/>
                <a:ea typeface="腾讯体 W7" panose="020C08030202040F0204" pitchFamily="34" charset="-122"/>
              </a:rPr>
              <a:t>什么是字符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673183" y="3778472"/>
            <a:ext cx="14745493"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b="1" dirty="0">
                <a:latin typeface="SimHei" panose="02010609060101010101" pitchFamily="49" charset="-122"/>
                <a:ea typeface="SimHei" panose="02010609060101010101" pitchFamily="49" charset="-122"/>
              </a:rPr>
              <a:t>编码字符集</a:t>
            </a:r>
            <a:endParaRPr lang="en" altLang="zh-CN" b="1" dirty="0">
              <a:latin typeface="SimHei" panose="02010609060101010101" pitchFamily="49" charset="-122"/>
              <a:ea typeface="SimHei" panose="02010609060101010101" pitchFamily="49" charset="-122"/>
            </a:endParaRPr>
          </a:p>
          <a:p>
            <a:pPr algn="l"/>
            <a:endParaRPr lang="en" altLang="zh-CN" dirty="0"/>
          </a:p>
          <a:p>
            <a:pPr algn="l"/>
            <a:endParaRPr lang="en" altLang="zh-CN" dirty="0"/>
          </a:p>
          <a:p>
            <a:pPr algn="l"/>
            <a:r>
              <a:rPr lang="zh-CN" altLang="en-US" dirty="0"/>
              <a:t>把字符和编码做一个映射之后，每个字符就有了一个序号，就是「编码字符集」，编码后的字符集。</a:t>
            </a:r>
            <a:endParaRPr lang="en-US" altLang="zh-CN" dirty="0"/>
          </a:p>
          <a:p>
            <a:pPr algn="l"/>
            <a:endParaRPr lang="en-US" altLang="zh-CN" dirty="0"/>
          </a:p>
          <a:p>
            <a:pPr algn="l"/>
            <a:r>
              <a:rPr lang="zh-CN" altLang="en-US" dirty="0"/>
              <a:t>可以简单理解为，每一个字符的编码，就是一个码点（</a:t>
            </a:r>
            <a:r>
              <a:rPr lang="en" altLang="zh-CN" dirty="0"/>
              <a:t>code point</a:t>
            </a:r>
            <a:r>
              <a:rPr lang="zh-CN" altLang="en" dirty="0"/>
              <a:t>）</a:t>
            </a:r>
          </a:p>
        </p:txBody>
      </p:sp>
    </p:spTree>
    <p:extLst>
      <p:ext uri="{BB962C8B-B14F-4D97-AF65-F5344CB8AC3E}">
        <p14:creationId xmlns:p14="http://schemas.microsoft.com/office/powerpoint/2010/main" val="39965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4" y="795807"/>
            <a:ext cx="4201701" cy="4813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计算机和字符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3176454"/>
            <a:ext cx="12280401"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b="1" dirty="0">
                <a:latin typeface="SimHei" panose="02010609060101010101" pitchFamily="49" charset="-122"/>
                <a:ea typeface="SimHei" panose="02010609060101010101" pitchFamily="49" charset="-122"/>
              </a:rPr>
              <a:t>二进制、</a:t>
            </a:r>
            <a:r>
              <a:rPr lang="en-US" altLang="zh-CN" b="1" dirty="0">
                <a:latin typeface="SimHei" panose="02010609060101010101" pitchFamily="49" charset="-122"/>
                <a:ea typeface="SimHei" panose="02010609060101010101" pitchFamily="49" charset="-122"/>
              </a:rPr>
              <a:t>bit</a:t>
            </a:r>
            <a:r>
              <a:rPr lang="zh-CN" altLang="en-US" b="1" dirty="0">
                <a:latin typeface="SimHei" panose="02010609060101010101" pitchFamily="49" charset="-122"/>
                <a:ea typeface="SimHei" panose="02010609060101010101" pitchFamily="49" charset="-122"/>
              </a:rPr>
              <a:t> 和 </a:t>
            </a:r>
            <a:r>
              <a:rPr lang="en-US" altLang="zh-CN" b="1" dirty="0">
                <a:latin typeface="SimHei" panose="02010609060101010101" pitchFamily="49" charset="-122"/>
                <a:ea typeface="SimHei" panose="02010609060101010101" pitchFamily="49" charset="-122"/>
              </a:rPr>
              <a:t>Byte</a:t>
            </a:r>
          </a:p>
          <a:p>
            <a:pPr algn="l"/>
            <a:endParaRPr lang="en-US" altLang="zh-CN" dirty="0"/>
          </a:p>
          <a:p>
            <a:pPr algn="l"/>
            <a:r>
              <a:rPr lang="zh-CN" altLang="en-US" dirty="0"/>
              <a:t>计算机采用二进制。这样可以用电子元件通电</a:t>
            </a:r>
            <a:r>
              <a:rPr lang="en-US" altLang="zh-CN" dirty="0"/>
              <a:t>/</a:t>
            </a:r>
            <a:r>
              <a:rPr lang="zh-CN" altLang="en-US" dirty="0"/>
              <a:t>不通电两种状态表示某一位（</a:t>
            </a:r>
            <a:r>
              <a:rPr lang="en" altLang="zh-CN" dirty="0"/>
              <a:t>bit</a:t>
            </a:r>
            <a:r>
              <a:rPr lang="zh-CN" altLang="en" dirty="0"/>
              <a:t>）</a:t>
            </a:r>
            <a:r>
              <a:rPr lang="zh-CN" altLang="en-US" dirty="0"/>
              <a:t>是 </a:t>
            </a:r>
            <a:r>
              <a:rPr lang="en-US" altLang="zh-CN" dirty="0"/>
              <a:t>1 </a:t>
            </a:r>
            <a:r>
              <a:rPr lang="zh-CN" altLang="en-US" dirty="0"/>
              <a:t>还是 </a:t>
            </a:r>
            <a:r>
              <a:rPr lang="en-US" altLang="zh-CN" dirty="0"/>
              <a:t>0</a:t>
            </a:r>
            <a:r>
              <a:rPr lang="zh-CN" altLang="en-US" dirty="0"/>
              <a:t>。</a:t>
            </a:r>
            <a:endParaRPr lang="en-US" altLang="zh-CN" dirty="0"/>
          </a:p>
          <a:p>
            <a:pPr algn="l"/>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r>
              <a:rPr lang="zh-CN" altLang="en-US" dirty="0"/>
              <a:t>现代计算机使用 </a:t>
            </a:r>
            <a:r>
              <a:rPr lang="en-US" altLang="zh-CN" dirty="0"/>
              <a:t>8 </a:t>
            </a:r>
            <a:r>
              <a:rPr lang="en" altLang="zh-CN" dirty="0"/>
              <a:t>bit </a:t>
            </a:r>
            <a:r>
              <a:rPr lang="zh-CN" altLang="en-US" dirty="0"/>
              <a:t>为一个内存寻址单元（硬件相关），即一个字节 </a:t>
            </a:r>
            <a:r>
              <a:rPr lang="en" altLang="zh-CN" dirty="0"/>
              <a:t>Byte</a:t>
            </a:r>
            <a:r>
              <a:rPr lang="zh-CN" altLang="en" dirty="0"/>
              <a:t>。</a:t>
            </a:r>
            <a:endParaRPr lang="en-US" altLang="zh-CN" dirty="0"/>
          </a:p>
          <a:p>
            <a:pPr algn="l"/>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r>
              <a:rPr lang="zh-CN" altLang="en-US" dirty="0"/>
              <a:t>思考：为什么 </a:t>
            </a:r>
            <a:r>
              <a:rPr lang="en-US" altLang="zh-CN" dirty="0"/>
              <a:t>1Byte</a:t>
            </a:r>
            <a:r>
              <a:rPr lang="zh-CN" altLang="en-US" dirty="0"/>
              <a:t> </a:t>
            </a:r>
            <a:r>
              <a:rPr lang="en-US" altLang="zh-CN" dirty="0"/>
              <a:t>=</a:t>
            </a:r>
            <a:r>
              <a:rPr lang="zh-CN" altLang="en-US" dirty="0"/>
              <a:t> </a:t>
            </a:r>
            <a:r>
              <a:rPr lang="en-US" altLang="zh-CN" dirty="0"/>
              <a:t>8bit</a:t>
            </a:r>
            <a:r>
              <a:rPr lang="zh-CN" altLang="en-US" dirty="0"/>
              <a:t>？</a:t>
            </a:r>
            <a:endPar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pic>
        <p:nvPicPr>
          <p:cNvPr id="7170" name="Picture 2">
            <a:extLst>
              <a:ext uri="{FF2B5EF4-FFF2-40B4-BE49-F238E27FC236}">
                <a16:creationId xmlns:a16="http://schemas.microsoft.com/office/drawing/2014/main" id="{3F181945-438C-1941-BACA-A34A59F03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2659" y="3809634"/>
            <a:ext cx="7620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
            <a:extLst>
              <a:ext uri="{FF2B5EF4-FFF2-40B4-BE49-F238E27FC236}">
                <a16:creationId xmlns:a16="http://schemas.microsoft.com/office/drawing/2014/main" id="{F7221FD2-D694-994E-82CD-120BA8BAEFDC}"/>
              </a:ext>
            </a:extLst>
          </p:cNvPr>
          <p:cNvSpPr txBox="1">
            <a:spLocks/>
          </p:cNvSpPr>
          <p:nvPr/>
        </p:nvSpPr>
        <p:spPr>
          <a:xfrm>
            <a:off x="0" y="13172512"/>
            <a:ext cx="24384001" cy="469901"/>
          </a:xfrm>
          <a:prstGeom prst="rect">
            <a:avLst/>
          </a:prstGeom>
          <a:extLst>
            <a:ext uri="{C572A759-6A51-4108-AA02-DFA0A04FC94B}">
              <ma14:wrappingTextBoxFlag xmlns="" xmlns:ma14="http://schemas.microsoft.com/office/mac/drawingml/2011/main"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1pPr>
            <a:lvl2pPr marL="0" marR="0" indent="228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2pPr>
            <a:lvl3pPr marL="0" marR="0" indent="457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3pPr>
            <a:lvl4pPr marL="0" marR="0" indent="685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4pPr>
            <a:lvl5pPr marL="0" marR="0" indent="9144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5pPr>
            <a:lvl6pPr marL="0" marR="0" indent="11430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6pPr>
            <a:lvl7pPr marL="0" marR="0" indent="13716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7pPr>
            <a:lvl8pPr marL="0" marR="0" indent="16002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8pPr>
            <a:lvl9pPr marL="0" marR="0" indent="182880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lvl9pPr>
          </a:lstStyle>
          <a:p>
            <a:endParaRPr lang="en-US" altLang="zh-CN" dirty="0"/>
          </a:p>
        </p:txBody>
      </p:sp>
      <p:sp>
        <p:nvSpPr>
          <p:cNvPr id="11" name="文本框 10">
            <a:extLst>
              <a:ext uri="{FF2B5EF4-FFF2-40B4-BE49-F238E27FC236}">
                <a16:creationId xmlns:a16="http://schemas.microsoft.com/office/drawing/2014/main" id="{65055AC5-BB57-FB46-9526-36F3E3FF57D2}"/>
              </a:ext>
            </a:extLst>
          </p:cNvPr>
          <p:cNvSpPr txBox="1"/>
          <p:nvPr/>
        </p:nvSpPr>
        <p:spPr>
          <a:xfrm>
            <a:off x="8554088" y="6458332"/>
            <a:ext cx="10265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marL="0" marR="0" indent="0" algn="l" defTabSz="825500" rtl="0" fontAlgn="auto" latinLnBrk="0" hangingPunct="0">
              <a:lnSpc>
                <a:spcPct val="100000"/>
              </a:lnSpc>
              <a:spcBef>
                <a:spcPts val="0"/>
              </a:spcBef>
              <a:spcAft>
                <a:spcPts val="0"/>
              </a:spcAft>
              <a:buClrTx/>
              <a:buSzTx/>
              <a:buFontTx/>
              <a:buNone/>
              <a:tabLst/>
            </a:pPr>
            <a:endParaRPr kumimoji="0" lang="zh-CN" altLang="en-US" sz="48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p:txBody>
      </p:sp>
      <p:sp>
        <p:nvSpPr>
          <p:cNvPr id="24" name="版式设计">
            <a:extLst>
              <a:ext uri="{FF2B5EF4-FFF2-40B4-BE49-F238E27FC236}">
                <a16:creationId xmlns:a16="http://schemas.microsoft.com/office/drawing/2014/main" id="{70D28C08-720E-BB40-B623-7F3993801F6E}"/>
              </a:ext>
            </a:extLst>
          </p:cNvPr>
          <p:cNvSpPr txBox="1">
            <a:spLocks/>
          </p:cNvSpPr>
          <p:nvPr/>
        </p:nvSpPr>
        <p:spPr>
          <a:xfrm>
            <a:off x="-323384" y="795807"/>
            <a:ext cx="4201701" cy="4813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17244" rtl="0" latinLnBrk="0">
              <a:lnSpc>
                <a:spcPct val="100000"/>
              </a:lnSpc>
              <a:spcBef>
                <a:spcPts val="0"/>
              </a:spcBef>
              <a:spcAft>
                <a:spcPts val="0"/>
              </a:spcAft>
              <a:buClrTx/>
              <a:buSzTx/>
              <a:buFontTx/>
              <a:buNone/>
              <a:tabLst/>
              <a:defRPr sz="2970" b="1" i="0" u="none" strike="noStrike" cap="none" spc="0" baseline="0">
                <a:ln>
                  <a:noFill/>
                </a:ln>
                <a:solidFill>
                  <a:srgbClr val="FFFFFF"/>
                </a:solidFill>
                <a:uFillTx/>
                <a:latin typeface="+mn-lt"/>
                <a:ea typeface="+mn-ea"/>
                <a:cs typeface="+mn-cs"/>
                <a:sym typeface="TTTGBMedium"/>
              </a:defRPr>
            </a:lvl1pPr>
            <a:lvl2pPr marL="0" marR="0" indent="228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2pPr>
            <a:lvl3pPr marL="0" marR="0" indent="457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3pPr>
            <a:lvl4pPr marL="0" marR="0" indent="685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4pPr>
            <a:lvl5pPr marL="0" marR="0" indent="9144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5pPr>
            <a:lvl6pPr marL="0" marR="0" indent="11430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6pPr>
            <a:lvl7pPr marL="0" marR="0" indent="13716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7pPr>
            <a:lvl8pPr marL="0" marR="0" indent="16002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8pPr>
            <a:lvl9pPr marL="0" marR="0" indent="1828800" algn="ctr" defTabSz="825500" rtl="0" latinLnBrk="0">
              <a:lnSpc>
                <a:spcPct val="100000"/>
              </a:lnSpc>
              <a:spcBef>
                <a:spcPts val="0"/>
              </a:spcBef>
              <a:spcAft>
                <a:spcPts val="0"/>
              </a:spcAft>
              <a:buClrTx/>
              <a:buSzTx/>
              <a:buFontTx/>
              <a:buNone/>
              <a:tabLst/>
              <a:defRPr sz="15800" b="1" i="0" u="none" strike="noStrike" cap="none" spc="0" baseline="0">
                <a:ln>
                  <a:noFill/>
                </a:ln>
                <a:solidFill>
                  <a:srgbClr val="FFFFFF"/>
                </a:solidFill>
                <a:uFillTx/>
                <a:latin typeface="+mn-lt"/>
                <a:ea typeface="+mn-ea"/>
                <a:cs typeface="+mn-cs"/>
                <a:sym typeface="TTTGBMedium"/>
              </a:defRPr>
            </a:lvl9pPr>
          </a:lstStyle>
          <a:p>
            <a:pPr algn="r" hangingPunct="1"/>
            <a:r>
              <a:rPr lang="zh-CN" altLang="en-US" sz="3200" dirty="0">
                <a:solidFill>
                  <a:schemeClr val="accent1"/>
                </a:solidFill>
                <a:latin typeface="腾讯体 W7" panose="020C08030202040F0204" pitchFamily="34" charset="-122"/>
                <a:ea typeface="腾讯体 W7" panose="020C08030202040F0204" pitchFamily="34" charset="-122"/>
              </a:rPr>
              <a:t>计算机和字符</a:t>
            </a:r>
          </a:p>
        </p:txBody>
      </p:sp>
      <p:grpSp>
        <p:nvGrpSpPr>
          <p:cNvPr id="25" name="成组">
            <a:extLst>
              <a:ext uri="{FF2B5EF4-FFF2-40B4-BE49-F238E27FC236}">
                <a16:creationId xmlns:a16="http://schemas.microsoft.com/office/drawing/2014/main" id="{1213AFCE-4D07-954E-9195-5227B55AC76A}"/>
              </a:ext>
            </a:extLst>
          </p:cNvPr>
          <p:cNvGrpSpPr/>
          <p:nvPr/>
        </p:nvGrpSpPr>
        <p:grpSpPr>
          <a:xfrm>
            <a:off x="673183" y="764601"/>
            <a:ext cx="737156" cy="469901"/>
            <a:chOff x="0" y="0"/>
            <a:chExt cx="737154" cy="469900"/>
          </a:xfrm>
        </p:grpSpPr>
        <p:pic>
          <p:nvPicPr>
            <p:cNvPr id="26" name="图像" descr="图像">
              <a:extLst>
                <a:ext uri="{FF2B5EF4-FFF2-40B4-BE49-F238E27FC236}">
                  <a16:creationId xmlns:a16="http://schemas.microsoft.com/office/drawing/2014/main" id="{17BAE641-B5A1-CF4B-8C78-EFBA8D664DED}"/>
                </a:ext>
              </a:extLst>
            </p:cNvPr>
            <p:cNvPicPr>
              <a:picLocks noChangeAspect="1"/>
            </p:cNvPicPr>
            <p:nvPr/>
          </p:nvPicPr>
          <p:blipFill>
            <a:blip r:embed="rId3"/>
            <a:stretch>
              <a:fillRect/>
            </a:stretch>
          </p:blipFill>
          <p:spPr>
            <a:xfrm>
              <a:off x="92199" y="0"/>
              <a:ext cx="552756" cy="469900"/>
            </a:xfrm>
            <a:prstGeom prst="rect">
              <a:avLst/>
            </a:prstGeom>
            <a:ln w="12700" cap="flat">
              <a:noFill/>
              <a:miter lim="400000"/>
            </a:ln>
            <a:effectLst/>
          </p:spPr>
        </p:pic>
        <p:sp>
          <p:nvSpPr>
            <p:cNvPr id="27" name="1">
              <a:extLst>
                <a:ext uri="{FF2B5EF4-FFF2-40B4-BE49-F238E27FC236}">
                  <a16:creationId xmlns:a16="http://schemas.microsoft.com/office/drawing/2014/main" id="{41FC5632-28E2-EA4C-8D15-05ECD2D0854A}"/>
                </a:ext>
              </a:extLst>
            </p:cNvPr>
            <p:cNvSpPr txBox="1"/>
            <p:nvPr/>
          </p:nvSpPr>
          <p:spPr>
            <a:xfrm>
              <a:off x="0" y="19808"/>
              <a:ext cx="737155" cy="430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defRPr sz="1800">
                  <a:solidFill>
                    <a:srgbClr val="FFFFFF"/>
                  </a:solidFill>
                  <a:latin typeface="+mn-lt"/>
                  <a:ea typeface="+mn-ea"/>
                  <a:cs typeface="+mn-cs"/>
                  <a:sym typeface="TTTGBMedium"/>
                </a:defRPr>
              </a:lvl1pPr>
            </a:lstStyle>
            <a:p>
              <a:endParaRPr dirty="0">
                <a:latin typeface="腾讯体 W7" panose="020C08030202040F0204" pitchFamily="34" charset="-122"/>
                <a:ea typeface="腾讯体 W7" panose="020C08030202040F0204" pitchFamily="34" charset="-122"/>
              </a:endParaRPr>
            </a:p>
          </p:txBody>
        </p:sp>
      </p:grpSp>
      <p:sp>
        <p:nvSpPr>
          <p:cNvPr id="12" name="文本框 11">
            <a:extLst>
              <a:ext uri="{FF2B5EF4-FFF2-40B4-BE49-F238E27FC236}">
                <a16:creationId xmlns:a16="http://schemas.microsoft.com/office/drawing/2014/main" id="{EE7AF85E-695B-484F-AEDE-E9305AC1C220}"/>
              </a:ext>
            </a:extLst>
          </p:cNvPr>
          <p:cNvSpPr txBox="1"/>
          <p:nvPr/>
        </p:nvSpPr>
        <p:spPr>
          <a:xfrm>
            <a:off x="765382" y="2416943"/>
            <a:ext cx="12840259"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事实上，早期确实曾经有过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1Byte</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6bit</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的方案。</a:t>
            </a:r>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endParaRPr lang="en-US" altLang="zh-CN" dirty="0"/>
          </a:p>
          <a:p>
            <a:pPr algn="l"/>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英文大小写字母共有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26</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26</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52</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，常用标点符号大约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20+</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，超过了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2^6</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a:t>
            </a:r>
            <a:r>
              <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64</a:t>
            </a:r>
            <a:r>
              <a:rPr kumimoji="0" lang="zh-CN" altLang="en-US"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rPr>
              <a:t> 种。</a:t>
            </a:r>
            <a:endParaRPr kumimoji="0" lang="en-US" altLang="zh-CN" sz="3600" b="0" i="0" u="none" strike="noStrike" cap="none" spc="0" normalizeH="0" baseline="0" dirty="0">
              <a:ln>
                <a:noFill/>
              </a:ln>
              <a:solidFill>
                <a:schemeClr val="accent6">
                  <a:hueOff val="10811956"/>
                  <a:satOff val="-58544"/>
                  <a:lumOff val="-9736"/>
                </a:schemeClr>
              </a:solidFill>
              <a:effectLst/>
              <a:uFillTx/>
              <a:latin typeface="Helvetica"/>
              <a:ea typeface="Helvetica"/>
              <a:cs typeface="Helvetica"/>
              <a:sym typeface="Helvetica"/>
            </a:endParaRPr>
          </a:p>
          <a:p>
            <a:pPr algn="l"/>
            <a:endParaRPr lang="en-US" altLang="zh-CN" dirty="0"/>
          </a:p>
          <a:p>
            <a:pPr algn="l"/>
            <a:r>
              <a:rPr lang="zh-CN" altLang="en-US" dirty="0"/>
              <a:t>另外，还有一些特殊控制符：</a:t>
            </a:r>
            <a:r>
              <a:rPr lang="en" altLang="zh-CN" dirty="0"/>
              <a:t>LF</a:t>
            </a:r>
            <a:r>
              <a:rPr lang="zh-CN" altLang="en" dirty="0"/>
              <a:t>（</a:t>
            </a:r>
            <a:r>
              <a:rPr lang="zh-CN" altLang="en-US" dirty="0"/>
              <a:t>换行）、</a:t>
            </a:r>
            <a:r>
              <a:rPr lang="en" altLang="zh-CN" dirty="0"/>
              <a:t>CR</a:t>
            </a:r>
            <a:r>
              <a:rPr lang="zh-CN" altLang="en" dirty="0"/>
              <a:t>（</a:t>
            </a:r>
            <a:r>
              <a:rPr lang="zh-CN" altLang="en-US" dirty="0"/>
              <a:t>回车）、</a:t>
            </a:r>
            <a:r>
              <a:rPr lang="en" altLang="zh-CN" dirty="0"/>
              <a:t>FF</a:t>
            </a:r>
            <a:r>
              <a:rPr lang="zh-CN" altLang="en" dirty="0"/>
              <a:t>（</a:t>
            </a:r>
            <a:r>
              <a:rPr lang="zh-CN" altLang="en-US" dirty="0"/>
              <a:t>换页）、</a:t>
            </a:r>
            <a:r>
              <a:rPr lang="en" altLang="zh-CN" dirty="0"/>
              <a:t>DEL</a:t>
            </a:r>
            <a:r>
              <a:rPr lang="zh-CN" altLang="en" dirty="0"/>
              <a:t>（</a:t>
            </a:r>
            <a:r>
              <a:rPr lang="zh-CN" altLang="en-US" dirty="0"/>
              <a:t>删除）、</a:t>
            </a:r>
            <a:r>
              <a:rPr lang="en" altLang="zh-CN" dirty="0"/>
              <a:t>BS</a:t>
            </a:r>
            <a:r>
              <a:rPr lang="zh-CN" altLang="en" dirty="0"/>
              <a:t>（</a:t>
            </a:r>
            <a:r>
              <a:rPr lang="zh-CN" altLang="en-US" dirty="0"/>
              <a:t>退格</a:t>
            </a:r>
            <a:r>
              <a:rPr lang="en-US" altLang="zh-CN" dirty="0"/>
              <a:t>)</a:t>
            </a:r>
            <a:r>
              <a:rPr lang="zh-CN" altLang="en-US" dirty="0"/>
              <a:t>、</a:t>
            </a:r>
            <a:r>
              <a:rPr lang="en" altLang="zh-CN" dirty="0"/>
              <a:t>BEL</a:t>
            </a:r>
            <a:r>
              <a:rPr lang="zh-CN" altLang="en" dirty="0"/>
              <a:t>（</a:t>
            </a:r>
            <a:r>
              <a:rPr lang="zh-CN" altLang="en-US" dirty="0"/>
              <a:t>响铃）等，还有通信专用字符：</a:t>
            </a:r>
            <a:r>
              <a:rPr lang="en" altLang="zh-CN" dirty="0"/>
              <a:t>SOH</a:t>
            </a:r>
            <a:r>
              <a:rPr lang="zh-CN" altLang="en" dirty="0"/>
              <a:t>（</a:t>
            </a:r>
            <a:r>
              <a:rPr lang="zh-CN" altLang="en-US" dirty="0"/>
              <a:t>文头）、</a:t>
            </a:r>
            <a:r>
              <a:rPr lang="en" altLang="zh-CN" dirty="0"/>
              <a:t>EOT</a:t>
            </a:r>
            <a:r>
              <a:rPr lang="zh-CN" altLang="en" dirty="0"/>
              <a:t>（</a:t>
            </a:r>
            <a:r>
              <a:rPr lang="zh-CN" altLang="en-US" dirty="0"/>
              <a:t>文尾）、</a:t>
            </a:r>
            <a:r>
              <a:rPr lang="en" altLang="zh-CN" dirty="0"/>
              <a:t>ACK</a:t>
            </a:r>
            <a:r>
              <a:rPr lang="zh-CN" altLang="en" dirty="0"/>
              <a:t>（</a:t>
            </a:r>
            <a:r>
              <a:rPr lang="zh-CN" altLang="en-US" dirty="0"/>
              <a:t>确认）等</a:t>
            </a:r>
            <a:endParaRPr lang="en-US" altLang="zh-CN" dirty="0"/>
          </a:p>
          <a:p>
            <a:pPr algn="l"/>
            <a:endParaRPr lang="en-US" altLang="zh-CN" dirty="0"/>
          </a:p>
          <a:p>
            <a:pPr algn="l"/>
            <a:endParaRPr lang="en-US" altLang="zh-CN" dirty="0"/>
          </a:p>
          <a:p>
            <a:pPr algn="l"/>
            <a:r>
              <a:rPr lang="zh-CN" altLang="en-US" dirty="0"/>
              <a:t>最终采用 </a:t>
            </a:r>
            <a:r>
              <a:rPr lang="en-US" altLang="zh-CN" dirty="0"/>
              <a:t>8</a:t>
            </a:r>
            <a:r>
              <a:rPr lang="zh-CN" altLang="en-US" dirty="0"/>
              <a:t> </a:t>
            </a:r>
            <a:r>
              <a:rPr lang="en-US" altLang="zh-CN" dirty="0"/>
              <a:t>bit</a:t>
            </a:r>
            <a:r>
              <a:rPr lang="zh-CN" altLang="en-US" dirty="0"/>
              <a:t> </a:t>
            </a:r>
            <a:r>
              <a:rPr lang="en-US" altLang="zh-CN" dirty="0"/>
              <a:t>=</a:t>
            </a:r>
            <a:r>
              <a:rPr lang="zh-CN" altLang="en-US" dirty="0"/>
              <a:t> </a:t>
            </a:r>
            <a:r>
              <a:rPr lang="en-US" altLang="zh-CN" dirty="0"/>
              <a:t>1Byte</a:t>
            </a:r>
          </a:p>
        </p:txBody>
      </p:sp>
      <p:pic>
        <p:nvPicPr>
          <p:cNvPr id="5122" name="Picture 2" descr="长见识！从未见过的早期计算机盘点_高清图集_新浪网">
            <a:extLst>
              <a:ext uri="{FF2B5EF4-FFF2-40B4-BE49-F238E27FC236}">
                <a16:creationId xmlns:a16="http://schemas.microsoft.com/office/drawing/2014/main" id="{C1F77F73-6478-C643-BA33-44592A1DC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4993" y="1862943"/>
            <a:ext cx="8756432" cy="751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50770"/>
      </p:ext>
    </p:extLst>
  </p:cSld>
  <p:clrMapOvr>
    <a:masterClrMapping/>
  </p:clrMapOvr>
</p:sld>
</file>

<file path=ppt/theme/theme1.xml><?xml version="1.0" encoding="utf-8"?>
<a:theme xmlns:a="http://schemas.openxmlformats.org/drawingml/2006/main" name="Gradient">
  <a:themeElements>
    <a:clrScheme name="Gradient">
      <a:dk1>
        <a:srgbClr val="53585F"/>
      </a:dk1>
      <a:lt1>
        <a:srgbClr val="5F3E0C"/>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TTTGBMedium"/>
        <a:ea typeface="TTTGBMedium"/>
        <a:cs typeface="TTTGBMedium"/>
      </a:majorFont>
      <a:minorFont>
        <a:latin typeface="TTTGBMedium"/>
        <a:ea typeface="TTTGBMedium"/>
        <a:cs typeface="TTTGBMedium"/>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52D8"/>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TTTGBMedium"/>
        <a:ea typeface="TTTGBMedium"/>
        <a:cs typeface="TTTGBMedium"/>
      </a:majorFont>
      <a:minorFont>
        <a:latin typeface="TTTGBMedium"/>
        <a:ea typeface="TTTGBMedium"/>
        <a:cs typeface="TTTGBMedium"/>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52D8"/>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hueOff val="10811956"/>
                <a:satOff val="-58544"/>
                <a:lumOff val="-9736"/>
              </a:schemeClr>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30962</TotalTime>
  <Words>4236</Words>
  <Application>Microsoft Macintosh PowerPoint</Application>
  <PresentationFormat>自定义</PresentationFormat>
  <Paragraphs>347</Paragraphs>
  <Slides>50</Slides>
  <Notes>45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50</vt:i4>
      </vt:variant>
    </vt:vector>
  </HeadingPairs>
  <TitlesOfParts>
    <vt:vector size="61" baseType="lpstr">
      <vt:lpstr>-apple-system</vt:lpstr>
      <vt:lpstr>SimHei</vt:lpstr>
      <vt:lpstr>腾讯体 W7</vt:lpstr>
      <vt:lpstr>TTTGBMedium</vt:lpstr>
      <vt:lpstr>Arial</vt:lpstr>
      <vt:lpstr>Calibri</vt:lpstr>
      <vt:lpstr>Helvetica</vt:lpstr>
      <vt:lpstr>Helvetica Light</vt:lpstr>
      <vt:lpstr>Helvetica Neue</vt:lpstr>
      <vt:lpstr>Helvetica Neue Medium</vt:lpstr>
      <vt:lpstr>Gradient</vt:lpstr>
      <vt:lpstr>  字符与编码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共享 连接的力量</dc:title>
  <cp:lastModifiedBy>T177283</cp:lastModifiedBy>
  <cp:revision>298</cp:revision>
  <dcterms:modified xsi:type="dcterms:W3CDTF">2021-11-12T06:58:22Z</dcterms:modified>
</cp:coreProperties>
</file>